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2"/>
  </p:notesMasterIdLst>
  <p:sldIdLst>
    <p:sldId id="256" r:id="rId2"/>
    <p:sldId id="257" r:id="rId3"/>
    <p:sldId id="259" r:id="rId4"/>
    <p:sldId id="280" r:id="rId5"/>
    <p:sldId id="261" r:id="rId6"/>
    <p:sldId id="282" r:id="rId7"/>
    <p:sldId id="283" r:id="rId8"/>
    <p:sldId id="281" r:id="rId9"/>
    <p:sldId id="285" r:id="rId10"/>
    <p:sldId id="270" r:id="rId11"/>
    <p:sldId id="266" r:id="rId12"/>
    <p:sldId id="288" r:id="rId13"/>
    <p:sldId id="290" r:id="rId14"/>
    <p:sldId id="272" r:id="rId15"/>
    <p:sldId id="289" r:id="rId16"/>
    <p:sldId id="277" r:id="rId17"/>
    <p:sldId id="292" r:id="rId18"/>
    <p:sldId id="291" r:id="rId19"/>
    <p:sldId id="278" r:id="rId20"/>
    <p:sldId id="279" r:id="rId21"/>
  </p:sldIdLst>
  <p:sldSz cx="10171113" cy="572135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gQfbeR9HznLYrNCHPWI+hUKLubm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p:cViewPr varScale="1">
        <p:scale>
          <a:sx n="145" d="100"/>
          <a:sy n="145"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 name="Google Shape;18;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15240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115887f5a5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3115887f5a5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10e64b9f8d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7" name="Google Shape;167;g310e64b9f8d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48FA0879-D7D4-5E8F-4884-E009735C189F}"/>
            </a:ext>
          </a:extLst>
        </p:cNvPr>
        <p:cNvGrpSpPr/>
        <p:nvPr/>
      </p:nvGrpSpPr>
      <p:grpSpPr>
        <a:xfrm>
          <a:off x="0" y="0"/>
          <a:ext cx="0" cy="0"/>
          <a:chOff x="0" y="0"/>
          <a:chExt cx="0" cy="0"/>
        </a:xfrm>
      </p:grpSpPr>
      <p:sp>
        <p:nvSpPr>
          <p:cNvPr id="48" name="Google Shape;48;g310e64b9f8d_0_21:notes">
            <a:extLst>
              <a:ext uri="{FF2B5EF4-FFF2-40B4-BE49-F238E27FC236}">
                <a16:creationId xmlns:a16="http://schemas.microsoft.com/office/drawing/2014/main" id="{D7401BB7-591D-E68B-1EA5-173FE6B5DCA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g310e64b9f8d_0_21:notes">
            <a:extLst>
              <a:ext uri="{FF2B5EF4-FFF2-40B4-BE49-F238E27FC236}">
                <a16:creationId xmlns:a16="http://schemas.microsoft.com/office/drawing/2014/main" id="{7FCE514B-30E8-1583-2F11-AEF69F9AEB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7808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2EB45673-1299-BE11-957A-4B389796BACA}"/>
            </a:ext>
          </a:extLst>
        </p:cNvPr>
        <p:cNvGrpSpPr/>
        <p:nvPr/>
      </p:nvGrpSpPr>
      <p:grpSpPr>
        <a:xfrm>
          <a:off x="0" y="0"/>
          <a:ext cx="0" cy="0"/>
          <a:chOff x="0" y="0"/>
          <a:chExt cx="0" cy="0"/>
        </a:xfrm>
      </p:grpSpPr>
      <p:sp>
        <p:nvSpPr>
          <p:cNvPr id="236" name="Google Shape;236;g3115887f5a5_0_138:notes">
            <a:extLst>
              <a:ext uri="{FF2B5EF4-FFF2-40B4-BE49-F238E27FC236}">
                <a16:creationId xmlns:a16="http://schemas.microsoft.com/office/drawing/2014/main" id="{6162F115-04FC-0F03-5517-F76BEE22EE9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3115887f5a5_0_138:notes">
            <a:extLst>
              <a:ext uri="{FF2B5EF4-FFF2-40B4-BE49-F238E27FC236}">
                <a16:creationId xmlns:a16="http://schemas.microsoft.com/office/drawing/2014/main" id="{98D8B4CB-C8E4-0F18-CD9B-0A03F6E2BB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669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15887f5a5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3115887f5a5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06503CE5-01AE-7AF7-46C5-EF398FD7F9EC}"/>
            </a:ext>
          </a:extLst>
        </p:cNvPr>
        <p:cNvGrpSpPr/>
        <p:nvPr/>
      </p:nvGrpSpPr>
      <p:grpSpPr>
        <a:xfrm>
          <a:off x="0" y="0"/>
          <a:ext cx="0" cy="0"/>
          <a:chOff x="0" y="0"/>
          <a:chExt cx="0" cy="0"/>
        </a:xfrm>
      </p:grpSpPr>
      <p:sp>
        <p:nvSpPr>
          <p:cNvPr id="48" name="Google Shape;48;g310e64b9f8d_0_21:notes">
            <a:extLst>
              <a:ext uri="{FF2B5EF4-FFF2-40B4-BE49-F238E27FC236}">
                <a16:creationId xmlns:a16="http://schemas.microsoft.com/office/drawing/2014/main" id="{64ACA105-3C4F-766E-ACC3-1D3422F9D8F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g310e64b9f8d_0_21:notes">
            <a:extLst>
              <a:ext uri="{FF2B5EF4-FFF2-40B4-BE49-F238E27FC236}">
                <a16:creationId xmlns:a16="http://schemas.microsoft.com/office/drawing/2014/main" id="{C124FF41-80CB-5FC3-B503-7C6AA1C3F5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6038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115887f5a5_0_1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g3115887f5a5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a:extLst>
            <a:ext uri="{FF2B5EF4-FFF2-40B4-BE49-F238E27FC236}">
              <a16:creationId xmlns:a16="http://schemas.microsoft.com/office/drawing/2014/main" id="{29B18124-410A-264A-0CB3-54FB10ADA19F}"/>
            </a:ext>
          </a:extLst>
        </p:cNvPr>
        <p:cNvGrpSpPr/>
        <p:nvPr/>
      </p:nvGrpSpPr>
      <p:grpSpPr>
        <a:xfrm>
          <a:off x="0" y="0"/>
          <a:ext cx="0" cy="0"/>
          <a:chOff x="0" y="0"/>
          <a:chExt cx="0" cy="0"/>
        </a:xfrm>
      </p:grpSpPr>
      <p:sp>
        <p:nvSpPr>
          <p:cNvPr id="283" name="Google Shape;283;g3115887f5a5_0_180:notes">
            <a:extLst>
              <a:ext uri="{FF2B5EF4-FFF2-40B4-BE49-F238E27FC236}">
                <a16:creationId xmlns:a16="http://schemas.microsoft.com/office/drawing/2014/main" id="{EC439E2F-E3A5-3EE1-044A-846DC3A74CB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g3115887f5a5_0_180:notes">
            <a:extLst>
              <a:ext uri="{FF2B5EF4-FFF2-40B4-BE49-F238E27FC236}">
                <a16:creationId xmlns:a16="http://schemas.microsoft.com/office/drawing/2014/main" id="{0C299ADC-9542-028A-B23E-8EA327C059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6492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a:extLst>
            <a:ext uri="{FF2B5EF4-FFF2-40B4-BE49-F238E27FC236}">
              <a16:creationId xmlns:a16="http://schemas.microsoft.com/office/drawing/2014/main" id="{0A3EF212-B95D-63B6-9AF9-41825718B032}"/>
            </a:ext>
          </a:extLst>
        </p:cNvPr>
        <p:cNvGrpSpPr/>
        <p:nvPr/>
      </p:nvGrpSpPr>
      <p:grpSpPr>
        <a:xfrm>
          <a:off x="0" y="0"/>
          <a:ext cx="0" cy="0"/>
          <a:chOff x="0" y="0"/>
          <a:chExt cx="0" cy="0"/>
        </a:xfrm>
      </p:grpSpPr>
      <p:sp>
        <p:nvSpPr>
          <p:cNvPr id="283" name="Google Shape;283;g3115887f5a5_0_180:notes">
            <a:extLst>
              <a:ext uri="{FF2B5EF4-FFF2-40B4-BE49-F238E27FC236}">
                <a16:creationId xmlns:a16="http://schemas.microsoft.com/office/drawing/2014/main" id="{2FA8C117-009A-02BB-B5B2-BD775AEBAED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g3115887f5a5_0_180:notes">
            <a:extLst>
              <a:ext uri="{FF2B5EF4-FFF2-40B4-BE49-F238E27FC236}">
                <a16:creationId xmlns:a16="http://schemas.microsoft.com/office/drawing/2014/main" id="{5AA3D1ED-8EA9-E580-2F49-B26475CE14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219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fe0852fb77_2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g2fe0852fb77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 name="Google Shape;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115887f5a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115887f5a5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15240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10e64b9f8d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g310e64b9f8d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5BCCA422-0AAC-1E85-84D1-2F9ED6006590}"/>
            </a:ext>
          </a:extLst>
        </p:cNvPr>
        <p:cNvGrpSpPr/>
        <p:nvPr/>
      </p:nvGrpSpPr>
      <p:grpSpPr>
        <a:xfrm>
          <a:off x="0" y="0"/>
          <a:ext cx="0" cy="0"/>
          <a:chOff x="0" y="0"/>
          <a:chExt cx="0" cy="0"/>
        </a:xfrm>
      </p:grpSpPr>
      <p:sp>
        <p:nvSpPr>
          <p:cNvPr id="48" name="Google Shape;48;g310e64b9f8d_0_21:notes">
            <a:extLst>
              <a:ext uri="{FF2B5EF4-FFF2-40B4-BE49-F238E27FC236}">
                <a16:creationId xmlns:a16="http://schemas.microsoft.com/office/drawing/2014/main" id="{A49A46F4-BBBE-84EC-5AA0-EFE936E5AAF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g310e64b9f8d_0_21:notes">
            <a:extLst>
              <a:ext uri="{FF2B5EF4-FFF2-40B4-BE49-F238E27FC236}">
                <a16:creationId xmlns:a16="http://schemas.microsoft.com/office/drawing/2014/main" id="{FC8CA085-09BE-BD8F-C4E4-4BF3D0256B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532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10e64b9f8d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g310e64b9f8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5C936BD7-28D0-EDB3-A767-38C8932A7466}"/>
            </a:ext>
          </a:extLst>
        </p:cNvPr>
        <p:cNvGrpSpPr/>
        <p:nvPr/>
      </p:nvGrpSpPr>
      <p:grpSpPr>
        <a:xfrm>
          <a:off x="0" y="0"/>
          <a:ext cx="0" cy="0"/>
          <a:chOff x="0" y="0"/>
          <a:chExt cx="0" cy="0"/>
        </a:xfrm>
      </p:grpSpPr>
      <p:sp>
        <p:nvSpPr>
          <p:cNvPr id="62" name="Google Shape;62;g310e64b9f8d_0_8:notes">
            <a:extLst>
              <a:ext uri="{FF2B5EF4-FFF2-40B4-BE49-F238E27FC236}">
                <a16:creationId xmlns:a16="http://schemas.microsoft.com/office/drawing/2014/main" id="{C371F535-EC15-6B31-FADF-9D45BF0AE3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g310e64b9f8d_0_8:notes">
            <a:extLst>
              <a:ext uri="{FF2B5EF4-FFF2-40B4-BE49-F238E27FC236}">
                <a16:creationId xmlns:a16="http://schemas.microsoft.com/office/drawing/2014/main" id="{C2A7FB5E-76C9-87F2-9ACF-0F5754487A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3740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E6D54587-E2F3-8184-6073-2DF082F3B497}"/>
            </a:ext>
          </a:extLst>
        </p:cNvPr>
        <p:cNvGrpSpPr/>
        <p:nvPr/>
      </p:nvGrpSpPr>
      <p:grpSpPr>
        <a:xfrm>
          <a:off x="0" y="0"/>
          <a:ext cx="0" cy="0"/>
          <a:chOff x="0" y="0"/>
          <a:chExt cx="0" cy="0"/>
        </a:xfrm>
      </p:grpSpPr>
      <p:sp>
        <p:nvSpPr>
          <p:cNvPr id="62" name="Google Shape;62;g310e64b9f8d_0_8:notes">
            <a:extLst>
              <a:ext uri="{FF2B5EF4-FFF2-40B4-BE49-F238E27FC236}">
                <a16:creationId xmlns:a16="http://schemas.microsoft.com/office/drawing/2014/main" id="{6748D493-1758-115D-E254-FD372B4C5FB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g310e64b9f8d_0_8:notes">
            <a:extLst>
              <a:ext uri="{FF2B5EF4-FFF2-40B4-BE49-F238E27FC236}">
                <a16:creationId xmlns:a16="http://schemas.microsoft.com/office/drawing/2014/main" id="{A1E684FB-78DF-9818-5FCE-A7407AB949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062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386F6DBE-1C35-A78C-0341-9786E9834996}"/>
            </a:ext>
          </a:extLst>
        </p:cNvPr>
        <p:cNvGrpSpPr/>
        <p:nvPr/>
      </p:nvGrpSpPr>
      <p:grpSpPr>
        <a:xfrm>
          <a:off x="0" y="0"/>
          <a:ext cx="0" cy="0"/>
          <a:chOff x="0" y="0"/>
          <a:chExt cx="0" cy="0"/>
        </a:xfrm>
      </p:grpSpPr>
      <p:sp>
        <p:nvSpPr>
          <p:cNvPr id="62" name="Google Shape;62;g310e64b9f8d_0_8:notes">
            <a:extLst>
              <a:ext uri="{FF2B5EF4-FFF2-40B4-BE49-F238E27FC236}">
                <a16:creationId xmlns:a16="http://schemas.microsoft.com/office/drawing/2014/main" id="{3E106677-9F46-F840-344C-28F29640FAA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g310e64b9f8d_0_8:notes">
            <a:extLst>
              <a:ext uri="{FF2B5EF4-FFF2-40B4-BE49-F238E27FC236}">
                <a16:creationId xmlns:a16="http://schemas.microsoft.com/office/drawing/2014/main" id="{D7AF1F40-1A2D-25C1-2F46-C4CA0AA4D6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855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2D45ED47-BBF1-A170-2587-22331269332F}"/>
            </a:ext>
          </a:extLst>
        </p:cNvPr>
        <p:cNvGrpSpPr/>
        <p:nvPr/>
      </p:nvGrpSpPr>
      <p:grpSpPr>
        <a:xfrm>
          <a:off x="0" y="0"/>
          <a:ext cx="0" cy="0"/>
          <a:chOff x="0" y="0"/>
          <a:chExt cx="0" cy="0"/>
        </a:xfrm>
      </p:grpSpPr>
      <p:sp>
        <p:nvSpPr>
          <p:cNvPr id="48" name="Google Shape;48;g310e64b9f8d_0_21:notes">
            <a:extLst>
              <a:ext uri="{FF2B5EF4-FFF2-40B4-BE49-F238E27FC236}">
                <a16:creationId xmlns:a16="http://schemas.microsoft.com/office/drawing/2014/main" id="{E9991F3D-7BD4-25F7-241E-C97DACA3D4F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g310e64b9f8d_0_21:notes">
            <a:extLst>
              <a:ext uri="{FF2B5EF4-FFF2-40B4-BE49-F238E27FC236}">
                <a16:creationId xmlns:a16="http://schemas.microsoft.com/office/drawing/2014/main" id="{96F63787-61E9-4D0F-26D3-4098DB58DD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770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er" type="tx">
  <p:cSld name="TITLE_AND_BODY">
    <p:spTree>
      <p:nvGrpSpPr>
        <p:cNvPr id="1" name="Shape 14"/>
        <p:cNvGrpSpPr/>
        <p:nvPr/>
      </p:nvGrpSpPr>
      <p:grpSpPr>
        <a:xfrm>
          <a:off x="0" y="0"/>
          <a:ext cx="0" cy="0"/>
          <a:chOff x="0" y="0"/>
          <a:chExt cx="0" cy="0"/>
        </a:xfrm>
      </p:grpSpPr>
      <p:sp>
        <p:nvSpPr>
          <p:cNvPr id="15" name="Google Shape;15;p8"/>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p:nvPr/>
        </p:nvSpPr>
        <p:spPr>
          <a:xfrm rot="-5400000">
            <a:off x="9622868" y="464887"/>
            <a:ext cx="321403" cy="107722"/>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US" sz="700" b="1" i="0" u="none" strike="noStrike" cap="none">
                <a:solidFill>
                  <a:schemeClr val="dk1"/>
                </a:solidFill>
                <a:latin typeface="Arial"/>
                <a:ea typeface="Arial"/>
                <a:cs typeface="Arial"/>
                <a:sym typeface="Arial"/>
              </a:rPr>
              <a:t>‹#›</a:t>
            </a:fld>
            <a:endParaRPr sz="700" b="1" i="0" u="none" strike="noStrike" cap="none">
              <a:solidFill>
                <a:schemeClr val="dk1"/>
              </a:solidFill>
              <a:latin typeface="Arial"/>
              <a:ea typeface="Arial"/>
              <a:cs typeface="Arial"/>
              <a:sym typeface="Arial"/>
            </a:endParaRPr>
          </a:p>
        </p:txBody>
      </p:sp>
      <p:sp>
        <p:nvSpPr>
          <p:cNvPr id="11" name="Google Shape;11;p7"/>
          <p:cNvSpPr txBox="1">
            <a:spLocks noGrp="1"/>
          </p:cNvSpPr>
          <p:nvPr>
            <p:ph type="ftr" idx="11"/>
          </p:nvPr>
        </p:nvSpPr>
        <p:spPr>
          <a:xfrm rot="-5400000">
            <a:off x="7648333" y="2877894"/>
            <a:ext cx="4195761" cy="125898"/>
          </a:xfrm>
          <a:prstGeom prst="rect">
            <a:avLst/>
          </a:prstGeom>
          <a:noFill/>
          <a:ln>
            <a:noFill/>
          </a:ln>
        </p:spPr>
        <p:txBody>
          <a:bodyPr spcFirstLastPara="1" wrap="square" lIns="91425" tIns="45700" rIns="0" bIns="45700" anchor="t" anchorCtr="0">
            <a:noAutofit/>
          </a:bodyPr>
          <a:lstStyle>
            <a:lvl1pPr marR="0" lvl="0" algn="r" rtl="0">
              <a:lnSpc>
                <a:spcPct val="100000"/>
              </a:lnSpc>
              <a:spcBef>
                <a:spcPts val="0"/>
              </a:spcBef>
              <a:spcAft>
                <a:spcPts val="0"/>
              </a:spcAft>
              <a:buClr>
                <a:srgbClr val="000000"/>
              </a:buClr>
              <a:buSzPts val="1400"/>
              <a:buFont typeface="Arial"/>
              <a:buNone/>
              <a:defRPr sz="7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pic>
        <p:nvPicPr>
          <p:cNvPr id="12" name="Google Shape;12;p7" descr="Ein Bild, das Grafiken, Schrift, Design, Typografie enthält.&#10;&#10;Automatisch generierte Beschreibung"/>
          <p:cNvPicPr preferRelativeResize="0"/>
          <p:nvPr/>
        </p:nvPicPr>
        <p:blipFill rotWithShape="1">
          <a:blip r:embed="rId3">
            <a:alphaModFix/>
          </a:blip>
          <a:srcRect/>
          <a:stretch/>
        </p:blipFill>
        <p:spPr>
          <a:xfrm>
            <a:off x="8072136" y="5111191"/>
            <a:ext cx="1825600" cy="369042"/>
          </a:xfrm>
          <a:prstGeom prst="rect">
            <a:avLst/>
          </a:prstGeom>
          <a:noFill/>
          <a:ln>
            <a:noFill/>
          </a:ln>
        </p:spPr>
      </p:pic>
      <p:sp>
        <p:nvSpPr>
          <p:cNvPr id="13" name="Google Shape;13;p7"/>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26">
          <p15:clr>
            <a:srgbClr val="9FCC3B"/>
          </p15:clr>
        </p15:guide>
        <p15:guide id="2" pos="3203">
          <p15:clr>
            <a:srgbClr val="9FCC3B"/>
          </p15:clr>
        </p15:guide>
        <p15:guide id="3" orient="horz" pos="226">
          <p15:clr>
            <a:srgbClr val="9FCC3B"/>
          </p15:clr>
        </p15:guide>
        <p15:guide id="4" pos="6179">
          <p15:clr>
            <a:srgbClr val="9FCC3B"/>
          </p15:clr>
        </p15:guide>
        <p15:guide id="5" orient="horz" pos="3375">
          <p15:clr>
            <a:srgbClr val="9FCC3B"/>
          </p15:clr>
        </p15:guide>
        <p15:guide id="6" pos="1236">
          <p15:clr>
            <a:srgbClr val="A4A3A4"/>
          </p15:clr>
        </p15:guide>
        <p15:guide id="7" pos="626">
          <p15:clr>
            <a:srgbClr val="A4A3A4"/>
          </p15:clr>
        </p15:guide>
        <p15:guide id="8" pos="731">
          <p15:clr>
            <a:srgbClr val="A4A3A4"/>
          </p15:clr>
        </p15:guide>
        <p15:guide id="9" pos="1131">
          <p15:clr>
            <a:srgbClr val="A4A3A4"/>
          </p15:clr>
        </p15:guide>
        <p15:guide id="10" pos="1637">
          <p15:clr>
            <a:srgbClr val="A4A3A4"/>
          </p15:clr>
        </p15:guide>
        <p15:guide id="11" pos="1739">
          <p15:clr>
            <a:srgbClr val="A4A3A4"/>
          </p15:clr>
        </p15:guide>
        <p15:guide id="12" pos="2141">
          <p15:clr>
            <a:srgbClr val="A4A3A4"/>
          </p15:clr>
        </p15:guide>
        <p15:guide id="13" pos="2244">
          <p15:clr>
            <a:srgbClr val="A4A3A4"/>
          </p15:clr>
        </p15:guide>
        <p15:guide id="14" pos="2646">
          <p15:clr>
            <a:srgbClr val="A4A3A4"/>
          </p15:clr>
        </p15:guide>
        <p15:guide id="15" pos="2748">
          <p15:clr>
            <a:srgbClr val="A4A3A4"/>
          </p15:clr>
        </p15:guide>
        <p15:guide id="16" pos="3150">
          <p15:clr>
            <a:srgbClr val="A4A3A4"/>
          </p15:clr>
        </p15:guide>
        <p15:guide id="17" pos="3254">
          <p15:clr>
            <a:srgbClr val="A4A3A4"/>
          </p15:clr>
        </p15:guide>
        <p15:guide id="18" pos="3656">
          <p15:clr>
            <a:srgbClr val="A4A3A4"/>
          </p15:clr>
        </p15:guide>
        <p15:guide id="19" pos="3758">
          <p15:clr>
            <a:srgbClr val="A4A3A4"/>
          </p15:clr>
        </p15:guide>
        <p15:guide id="20" pos="4158">
          <p15:clr>
            <a:srgbClr val="A4A3A4"/>
          </p15:clr>
        </p15:guide>
        <p15:guide id="21" pos="4263">
          <p15:clr>
            <a:srgbClr val="A4A3A4"/>
          </p15:clr>
        </p15:guide>
        <p15:guide id="22" pos="4664">
          <p15:clr>
            <a:srgbClr val="A4A3A4"/>
          </p15:clr>
        </p15:guide>
        <p15:guide id="23" pos="4767">
          <p15:clr>
            <a:srgbClr val="A4A3A4"/>
          </p15:clr>
        </p15:guide>
        <p15:guide id="24" pos="5168">
          <p15:clr>
            <a:srgbClr val="A4A3A4"/>
          </p15:clr>
        </p15:guide>
        <p15:guide id="25" pos="5273">
          <p15:clr>
            <a:srgbClr val="A4A3A4"/>
          </p15:clr>
        </p15:guide>
        <p15:guide id="26" pos="5673">
          <p15:clr>
            <a:srgbClr val="A4A3A4"/>
          </p15:clr>
        </p15:guide>
        <p15:guide id="27" pos="5775">
          <p15:clr>
            <a:srgbClr val="A4A3A4"/>
          </p15:clr>
        </p15:guide>
        <p15:guide id="28" pos="426">
          <p15:clr>
            <a:srgbClr val="FDE53C"/>
          </p15:clr>
        </p15:guide>
        <p15:guide id="29" pos="5978">
          <p15:clr>
            <a:srgbClr val="FDE53C"/>
          </p15:clr>
        </p15:guide>
        <p15:guide id="30" orient="horz" pos="3174">
          <p15:clr>
            <a:srgbClr val="FDE53C"/>
          </p15:clr>
        </p15:guide>
        <p15:guide id="31" orient="horz" pos="428">
          <p15:clr>
            <a:srgbClr val="FDE53C"/>
          </p15:clr>
        </p15:guide>
        <p15:guide id="32" orient="horz" pos="180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cloud.google.com/blog/products/data-analytics/introducing-bigquery-text-embeddings" TargetMode="External"/><Relationship Id="rId5" Type="http://schemas.openxmlformats.org/officeDocument/2006/relationships/hyperlink" Target="https://huggingface.co/spaces/mteb/leaderboard"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cloud.google.com/blog/products/data-analytics/introducing-bigquery-text-embeddings"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orsche.com/international/model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newsroom.porsche.com/en.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huggingface.co/spaces/mteb/leaderboard"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3" Type="http://schemas.openxmlformats.org/officeDocument/2006/relationships/hyperlink" Target="https://arxiv.org/pdf/2307.03104" TargetMode="Externa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cookbook.openai.com/examples/recommendation_using_embeddings#3-build-cache-to-save-embeddings" TargetMode="External"/><Relationship Id="rId11" Type="http://schemas.openxmlformats.org/officeDocument/2006/relationships/image" Target="../media/image34.png"/><Relationship Id="rId5" Type="http://schemas.openxmlformats.org/officeDocument/2006/relationships/hyperlink" Target="https://sbert.net/" TargetMode="External"/><Relationship Id="rId10" Type="http://schemas.openxmlformats.org/officeDocument/2006/relationships/image" Target="../media/image33.png"/><Relationship Id="rId4" Type="http://schemas.openxmlformats.org/officeDocument/2006/relationships/hyperlink" Target="https://research.trychroma.com/embedding-adapters" TargetMode="External"/><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s://arxiv.org/abs/2106.09685" TargetMode="External"/><Relationship Id="rId3" Type="http://schemas.openxmlformats.org/officeDocument/2006/relationships/hyperlink" Target="https://doi.org/10.26615/978-954-452-092-2_112" TargetMode="External"/><Relationship Id="rId7" Type="http://schemas.openxmlformats.org/officeDocument/2006/relationships/hyperlink" Target="https://arxiv.org/abs/2305.14314"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digica.com/blog/the-impact-of-ai-on-the-automotive-industry.html" TargetMode="External"/><Relationship Id="rId5" Type="http://schemas.openxmlformats.org/officeDocument/2006/relationships/hyperlink" Target="https://research.trychroma.com/embedding-adapters" TargetMode="External"/><Relationship Id="rId4" Type="http://schemas.openxmlformats.org/officeDocument/2006/relationships/hyperlink" Target="https://arxiv.org/abs/2401.0036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confidentialmind.com/post/embeddings-and-llm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eaviate.io/blog/vector-embeddings-explain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pic>
        <p:nvPicPr>
          <p:cNvPr id="20" name="Google Shape;20;p1"/>
          <p:cNvPicPr preferRelativeResize="0"/>
          <p:nvPr/>
        </p:nvPicPr>
        <p:blipFill>
          <a:blip r:embed="rId3">
            <a:alphaModFix/>
          </a:blip>
          <a:stretch>
            <a:fillRect/>
          </a:stretch>
        </p:blipFill>
        <p:spPr>
          <a:xfrm>
            <a:off x="0" y="0"/>
            <a:ext cx="10171115" cy="5721350"/>
          </a:xfrm>
          <a:prstGeom prst="rect">
            <a:avLst/>
          </a:prstGeom>
          <a:noFill/>
          <a:ln>
            <a:noFill/>
          </a:ln>
        </p:spPr>
      </p:pic>
      <p:sp>
        <p:nvSpPr>
          <p:cNvPr id="21" name="Google Shape;21;p1"/>
          <p:cNvSpPr txBox="1"/>
          <p:nvPr/>
        </p:nvSpPr>
        <p:spPr>
          <a:xfrm>
            <a:off x="358783" y="3813956"/>
            <a:ext cx="4726800" cy="284100"/>
          </a:xfrm>
          <a:prstGeom prst="rect">
            <a:avLst/>
          </a:prstGeom>
          <a:noFill/>
          <a:ln>
            <a:noFill/>
          </a:ln>
        </p:spPr>
        <p:txBody>
          <a:bodyPr spcFirstLastPara="1" wrap="square" lIns="64350" tIns="64350" rIns="64350" bIns="64350" anchor="b" anchorCtr="0">
            <a:spAutoFit/>
          </a:bodyPr>
          <a:lstStyle/>
          <a:p>
            <a:pPr marL="0" marR="0" lvl="0" indent="0" algn="l" rtl="0">
              <a:lnSpc>
                <a:spcPct val="316683"/>
              </a:lnSpc>
              <a:spcBef>
                <a:spcPts val="0"/>
              </a:spcBef>
              <a:spcAft>
                <a:spcPts val="0"/>
              </a:spcAft>
              <a:buClr>
                <a:srgbClr val="000000"/>
              </a:buClr>
              <a:buSzPts val="1001"/>
              <a:buFont typeface="Arial"/>
              <a:buNone/>
            </a:pPr>
            <a:r>
              <a:rPr lang="en-US" sz="1001" dirty="0">
                <a:solidFill>
                  <a:srgbClr val="FFFFFF"/>
                </a:solidFill>
              </a:rPr>
              <a:t>AI and ChatGPT</a:t>
            </a:r>
            <a:endParaRPr sz="1001" dirty="0">
              <a:solidFill>
                <a:srgbClr val="FFFFFF"/>
              </a:solidFill>
            </a:endParaRPr>
          </a:p>
        </p:txBody>
      </p:sp>
      <p:pic>
        <p:nvPicPr>
          <p:cNvPr id="22" name="Google Shape;22;p1" descr="Porsche_Digital_Campus_allwhite.png"/>
          <p:cNvPicPr preferRelativeResize="0"/>
          <p:nvPr/>
        </p:nvPicPr>
        <p:blipFill rotWithShape="1">
          <a:blip r:embed="rId4">
            <a:alphaModFix/>
          </a:blip>
          <a:srcRect/>
          <a:stretch/>
        </p:blipFill>
        <p:spPr>
          <a:xfrm>
            <a:off x="3840414" y="363530"/>
            <a:ext cx="2490283" cy="479821"/>
          </a:xfrm>
          <a:prstGeom prst="rect">
            <a:avLst/>
          </a:prstGeom>
          <a:noFill/>
          <a:ln>
            <a:noFill/>
          </a:ln>
        </p:spPr>
      </p:pic>
      <p:sp>
        <p:nvSpPr>
          <p:cNvPr id="23" name="Google Shape;23;p1"/>
          <p:cNvSpPr txBox="1"/>
          <p:nvPr/>
        </p:nvSpPr>
        <p:spPr>
          <a:xfrm>
            <a:off x="358784" y="4251636"/>
            <a:ext cx="5980200" cy="455954"/>
          </a:xfrm>
          <a:prstGeom prst="rect">
            <a:avLst/>
          </a:prstGeom>
          <a:noFill/>
          <a:ln>
            <a:noFill/>
          </a:ln>
        </p:spPr>
        <p:txBody>
          <a:bodyPr spcFirstLastPara="1" wrap="square" lIns="21175" tIns="21175" rIns="21175" bIns="21175" anchor="ctr" anchorCtr="0">
            <a:spAutoFit/>
          </a:bodyPr>
          <a:lstStyle/>
          <a:p>
            <a:pPr marL="0" marR="0" lvl="0" indent="0" algn="l" rtl="0">
              <a:lnSpc>
                <a:spcPct val="80530"/>
              </a:lnSpc>
              <a:spcBef>
                <a:spcPts val="0"/>
              </a:spcBef>
              <a:spcAft>
                <a:spcPts val="0"/>
              </a:spcAft>
              <a:buClr>
                <a:srgbClr val="000000"/>
              </a:buClr>
              <a:buSzPts val="6215"/>
              <a:buFont typeface="Arial"/>
              <a:buNone/>
            </a:pPr>
            <a:r>
              <a:rPr lang="en-US" sz="3315" b="1" dirty="0">
                <a:solidFill>
                  <a:srgbClr val="FFFFFF"/>
                </a:solidFill>
              </a:rPr>
              <a:t>MIDTERM REVIEW</a:t>
            </a:r>
            <a:endParaRPr sz="3315" b="1" dirty="0">
              <a:solidFill>
                <a:srgbClr val="FFFFFF"/>
              </a:solidFill>
            </a:endParaRPr>
          </a:p>
        </p:txBody>
      </p:sp>
      <p:sp>
        <p:nvSpPr>
          <p:cNvPr id="24" name="Google Shape;24;p1"/>
          <p:cNvSpPr txBox="1"/>
          <p:nvPr/>
        </p:nvSpPr>
        <p:spPr>
          <a:xfrm>
            <a:off x="358783" y="4881338"/>
            <a:ext cx="5468700" cy="598365"/>
          </a:xfrm>
          <a:prstGeom prst="rect">
            <a:avLst/>
          </a:prstGeom>
          <a:noFill/>
          <a:ln>
            <a:noFill/>
          </a:ln>
        </p:spPr>
        <p:txBody>
          <a:bodyPr spcFirstLastPara="1" wrap="square" lIns="21175" tIns="21175" rIns="21175" bIns="21175" anchor="ctr" anchorCtr="0">
            <a:spAutoFit/>
          </a:bodyPr>
          <a:lstStyle/>
          <a:p>
            <a:pPr marL="0" marR="0" lvl="0" indent="0" algn="l" rtl="0">
              <a:lnSpc>
                <a:spcPct val="90000"/>
              </a:lnSpc>
              <a:spcBef>
                <a:spcPts val="1877"/>
              </a:spcBef>
              <a:spcAft>
                <a:spcPts val="0"/>
              </a:spcAft>
              <a:buClr>
                <a:srgbClr val="000000"/>
              </a:buClr>
              <a:buSzPts val="2252"/>
              <a:buFont typeface="Arial"/>
              <a:buNone/>
            </a:pPr>
            <a:r>
              <a:rPr lang="en-US" sz="2252">
                <a:solidFill>
                  <a:srgbClr val="FFFFFF"/>
                </a:solidFill>
              </a:rPr>
              <a:t>Team: TW@Porsche</a:t>
            </a:r>
            <a:endParaRPr sz="2252" b="0" i="0" u="none" strike="noStrike" cap="non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pSp>
        <p:nvGrpSpPr>
          <p:cNvPr id="3" name="Group 2">
            <a:extLst>
              <a:ext uri="{FF2B5EF4-FFF2-40B4-BE49-F238E27FC236}">
                <a16:creationId xmlns:a16="http://schemas.microsoft.com/office/drawing/2014/main" id="{5549C91D-325E-C716-29BD-56A7A764DC85}"/>
              </a:ext>
            </a:extLst>
          </p:cNvPr>
          <p:cNvGrpSpPr/>
          <p:nvPr/>
        </p:nvGrpSpPr>
        <p:grpSpPr>
          <a:xfrm>
            <a:off x="5256412" y="535475"/>
            <a:ext cx="4805376" cy="3405819"/>
            <a:chOff x="5124201" y="783363"/>
            <a:chExt cx="4805376" cy="3405819"/>
          </a:xfrm>
        </p:grpSpPr>
        <p:pic>
          <p:nvPicPr>
            <p:cNvPr id="216" name="Google Shape;216;g3115887f5a5_0_80"/>
            <p:cNvPicPr preferRelativeResize="0"/>
            <p:nvPr/>
          </p:nvPicPr>
          <p:blipFill>
            <a:blip r:embed="rId3">
              <a:alphaModFix/>
            </a:blip>
            <a:stretch>
              <a:fillRect/>
            </a:stretch>
          </p:blipFill>
          <p:spPr>
            <a:xfrm>
              <a:off x="5124201" y="783363"/>
              <a:ext cx="4805376" cy="3405819"/>
            </a:xfrm>
            <a:prstGeom prst="rect">
              <a:avLst/>
            </a:prstGeom>
            <a:noFill/>
            <a:ln>
              <a:noFill/>
            </a:ln>
          </p:spPr>
        </p:pic>
        <p:pic>
          <p:nvPicPr>
            <p:cNvPr id="218" name="Google Shape;218;g3115887f5a5_0_80"/>
            <p:cNvPicPr preferRelativeResize="0"/>
            <p:nvPr/>
          </p:nvPicPr>
          <p:blipFill>
            <a:blip r:embed="rId4">
              <a:alphaModFix/>
            </a:blip>
            <a:stretch>
              <a:fillRect/>
            </a:stretch>
          </p:blipFill>
          <p:spPr>
            <a:xfrm>
              <a:off x="6245051" y="1980006"/>
              <a:ext cx="411150" cy="192550"/>
            </a:xfrm>
            <a:prstGeom prst="rect">
              <a:avLst/>
            </a:prstGeom>
            <a:noFill/>
            <a:ln>
              <a:noFill/>
            </a:ln>
          </p:spPr>
        </p:pic>
        <p:sp>
          <p:nvSpPr>
            <p:cNvPr id="219" name="Google Shape;219;g3115887f5a5_0_80"/>
            <p:cNvSpPr txBox="1"/>
            <p:nvPr/>
          </p:nvSpPr>
          <p:spPr>
            <a:xfrm>
              <a:off x="6057326" y="1804105"/>
              <a:ext cx="786600" cy="2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8 Fine-tuning</a:t>
              </a:r>
              <a:endParaRPr sz="800"/>
            </a:p>
          </p:txBody>
        </p:sp>
      </p:grpSp>
      <p:sp>
        <p:nvSpPr>
          <p:cNvPr id="214" name="Google Shape;214;g3115887f5a5_0_80"/>
          <p:cNvSpPr txBox="1"/>
          <p:nvPr/>
        </p:nvSpPr>
        <p:spPr>
          <a:xfrm>
            <a:off x="534650" y="1103960"/>
            <a:ext cx="8983275" cy="49533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95000"/>
              </a:lnSpc>
              <a:spcBef>
                <a:spcPts val="834"/>
              </a:spcBef>
              <a:spcAft>
                <a:spcPts val="0"/>
              </a:spcAft>
              <a:buClr>
                <a:schemeClr val="dk1"/>
              </a:buClr>
              <a:buSzPts val="1400"/>
              <a:buFont typeface="+mj-lt"/>
              <a:buAutoNum type="arabicPeriod"/>
            </a:pPr>
            <a:r>
              <a:rPr lang="en-US" sz="1600" b="1" dirty="0">
                <a:solidFill>
                  <a:schemeClr val="dk1"/>
                </a:solidFill>
              </a:rPr>
              <a:t>Text embedding model</a:t>
            </a:r>
            <a:r>
              <a:rPr lang="en-US" sz="1600" dirty="0">
                <a:solidFill>
                  <a:schemeClr val="dk1"/>
                </a:solidFill>
              </a:rPr>
              <a:t>: sentence-transformer</a:t>
            </a:r>
            <a:r>
              <a:rPr lang="en-US" altLang="zh-TW" sz="1600" dirty="0">
                <a:solidFill>
                  <a:schemeClr val="dk1"/>
                </a:solidFill>
              </a:rPr>
              <a:t>s</a:t>
            </a:r>
            <a:r>
              <a:rPr lang="en-US" sz="1600" dirty="0">
                <a:solidFill>
                  <a:schemeClr val="dk1"/>
                </a:solidFill>
              </a:rPr>
              <a:t> from </a:t>
            </a:r>
            <a:r>
              <a:rPr lang="en-US" sz="1600" u="sng" dirty="0">
                <a:solidFill>
                  <a:schemeClr val="hlink"/>
                </a:solidFill>
                <a:hlinkClick r:id="rId5"/>
              </a:rPr>
              <a:t>MTEB</a:t>
            </a:r>
            <a:r>
              <a:rPr lang="en-US" sz="1600" dirty="0">
                <a:solidFill>
                  <a:schemeClr val="dk1"/>
                </a:solidFill>
              </a:rPr>
              <a:t> benchmark</a:t>
            </a:r>
            <a:br>
              <a:rPr lang="en-US" sz="1600" dirty="0">
                <a:solidFill>
                  <a:schemeClr val="dk1"/>
                </a:solidFill>
              </a:rPr>
            </a:br>
            <a:r>
              <a:rPr lang="en-US" altLang="zh-TW" sz="1600" dirty="0">
                <a:solidFill>
                  <a:schemeClr val="dk1"/>
                </a:solidFill>
              </a:rPr>
              <a:t>-</a:t>
            </a:r>
            <a:r>
              <a:rPr lang="zh-TW" altLang="en-US" sz="1600" dirty="0">
                <a:solidFill>
                  <a:schemeClr val="dk1"/>
                </a:solidFill>
              </a:rPr>
              <a:t> </a:t>
            </a:r>
            <a:r>
              <a:rPr lang="en-US" altLang="zh-TW" sz="1600" dirty="0">
                <a:solidFill>
                  <a:schemeClr val="dk1"/>
                </a:solidFill>
              </a:rPr>
              <a:t>Both</a:t>
            </a:r>
            <a:r>
              <a:rPr lang="zh-TW" altLang="en-US" sz="1600" dirty="0">
                <a:solidFill>
                  <a:schemeClr val="dk1"/>
                </a:solidFill>
              </a:rPr>
              <a:t> </a:t>
            </a:r>
            <a:r>
              <a:rPr lang="en-US" altLang="zh-TW" sz="1600" dirty="0">
                <a:solidFill>
                  <a:schemeClr val="dk1"/>
                </a:solidFill>
              </a:rPr>
              <a:t>text</a:t>
            </a:r>
            <a:r>
              <a:rPr lang="zh-TW" altLang="en-US" sz="1600" dirty="0">
                <a:solidFill>
                  <a:schemeClr val="dk1"/>
                </a:solidFill>
              </a:rPr>
              <a:t> </a:t>
            </a:r>
            <a:r>
              <a:rPr lang="en-US" altLang="zh-TW" sz="1600" dirty="0">
                <a:solidFill>
                  <a:schemeClr val="dk1"/>
                </a:solidFill>
              </a:rPr>
              <a:t>corpus</a:t>
            </a:r>
            <a:r>
              <a:rPr lang="zh-TW" altLang="en-US" sz="1600" dirty="0">
                <a:solidFill>
                  <a:schemeClr val="dk1"/>
                </a:solidFill>
              </a:rPr>
              <a:t> </a:t>
            </a:r>
            <a:r>
              <a:rPr lang="en-US" altLang="zh-TW" sz="1600" dirty="0">
                <a:solidFill>
                  <a:schemeClr val="dk1"/>
                </a:solidFill>
              </a:rPr>
              <a:t>related</a:t>
            </a:r>
            <a:r>
              <a:rPr lang="zh-TW" altLang="en-US" sz="1600" dirty="0">
                <a:solidFill>
                  <a:schemeClr val="dk1"/>
                </a:solidFill>
              </a:rPr>
              <a:t> </a:t>
            </a:r>
            <a:r>
              <a:rPr lang="en-US" altLang="zh-TW" sz="1600" dirty="0">
                <a:solidFill>
                  <a:schemeClr val="dk1"/>
                </a:solidFill>
              </a:rPr>
              <a:t>to</a:t>
            </a:r>
            <a:r>
              <a:rPr lang="zh-TW" altLang="en-US" sz="1600" dirty="0">
                <a:solidFill>
                  <a:schemeClr val="dk1"/>
                </a:solidFill>
              </a:rPr>
              <a:t> </a:t>
            </a:r>
            <a:r>
              <a:rPr lang="en-US" altLang="zh-TW" sz="1600" dirty="0">
                <a:solidFill>
                  <a:schemeClr val="dk1"/>
                </a:solidFill>
              </a:rPr>
              <a:t>Porsche</a:t>
            </a:r>
            <a:r>
              <a:rPr lang="zh-TW" altLang="en-US" sz="1600" dirty="0">
                <a:solidFill>
                  <a:schemeClr val="dk1"/>
                </a:solidFill>
              </a:rPr>
              <a:t> </a:t>
            </a:r>
            <a:r>
              <a:rPr lang="en-US" altLang="zh-TW" sz="1600" dirty="0">
                <a:solidFill>
                  <a:schemeClr val="dk1"/>
                </a:solidFill>
              </a:rPr>
              <a:t>car</a:t>
            </a:r>
            <a:r>
              <a:rPr lang="zh-TW" altLang="en-US" sz="1600" dirty="0">
                <a:solidFill>
                  <a:schemeClr val="dk1"/>
                </a:solidFill>
              </a:rPr>
              <a:t> </a:t>
            </a:r>
            <a:br>
              <a:rPr lang="en-US" altLang="zh-TW" sz="1600" dirty="0">
                <a:solidFill>
                  <a:schemeClr val="dk1"/>
                </a:solidFill>
              </a:rPr>
            </a:br>
            <a:r>
              <a:rPr lang="zh-TW" altLang="en-US" sz="1600" dirty="0">
                <a:solidFill>
                  <a:schemeClr val="dk1"/>
                </a:solidFill>
              </a:rPr>
              <a:t>  </a:t>
            </a:r>
            <a:r>
              <a:rPr lang="en-US" altLang="zh-TW" sz="1600" dirty="0">
                <a:solidFill>
                  <a:schemeClr val="dk1"/>
                </a:solidFill>
              </a:rPr>
              <a:t>models</a:t>
            </a:r>
            <a:r>
              <a:rPr lang="zh-TW" altLang="en-US" sz="1600" dirty="0">
                <a:solidFill>
                  <a:schemeClr val="dk1"/>
                </a:solidFill>
              </a:rPr>
              <a:t> </a:t>
            </a:r>
            <a:r>
              <a:rPr lang="en-US" altLang="zh-TW" sz="1600" dirty="0">
                <a:solidFill>
                  <a:schemeClr val="dk1"/>
                </a:solidFill>
              </a:rPr>
              <a:t>and</a:t>
            </a:r>
            <a:r>
              <a:rPr lang="zh-TW" altLang="en-US" sz="1600" dirty="0">
                <a:solidFill>
                  <a:schemeClr val="dk1"/>
                </a:solidFill>
              </a:rPr>
              <a:t> </a:t>
            </a:r>
            <a:r>
              <a:rPr lang="en-US" altLang="zh-TW" sz="1600" dirty="0">
                <a:solidFill>
                  <a:schemeClr val="dk1"/>
                </a:solidFill>
              </a:rPr>
              <a:t>the</a:t>
            </a:r>
            <a:r>
              <a:rPr lang="zh-TW" altLang="en-US" sz="1600" dirty="0">
                <a:solidFill>
                  <a:schemeClr val="dk1"/>
                </a:solidFill>
              </a:rPr>
              <a:t> </a:t>
            </a:r>
            <a:r>
              <a:rPr lang="en-US" altLang="zh-TW" sz="1600" dirty="0">
                <a:solidFill>
                  <a:schemeClr val="dk1"/>
                </a:solidFill>
              </a:rPr>
              <a:t>queries</a:t>
            </a:r>
            <a:r>
              <a:rPr lang="zh-TW" altLang="en-US" sz="1600" dirty="0">
                <a:solidFill>
                  <a:schemeClr val="dk1"/>
                </a:solidFill>
              </a:rPr>
              <a:t> </a:t>
            </a:r>
            <a:r>
              <a:rPr lang="en-US" altLang="zh-TW" sz="1600" dirty="0">
                <a:solidFill>
                  <a:schemeClr val="dk1"/>
                </a:solidFill>
              </a:rPr>
              <a:t>are</a:t>
            </a:r>
            <a:r>
              <a:rPr lang="zh-TW" altLang="en-US" sz="1600" dirty="0">
                <a:solidFill>
                  <a:schemeClr val="dk1"/>
                </a:solidFill>
              </a:rPr>
              <a:t> </a:t>
            </a:r>
            <a:r>
              <a:rPr lang="en-US" altLang="zh-TW" sz="1600" dirty="0">
                <a:solidFill>
                  <a:schemeClr val="dk1"/>
                </a:solidFill>
              </a:rPr>
              <a:t>embedded</a:t>
            </a:r>
            <a:r>
              <a:rPr lang="zh-TW" altLang="en-US" sz="1600" dirty="0">
                <a:solidFill>
                  <a:schemeClr val="dk1"/>
                </a:solidFill>
              </a:rPr>
              <a:t> </a:t>
            </a:r>
            <a:br>
              <a:rPr lang="en-US" altLang="zh-TW" sz="1600" dirty="0">
                <a:solidFill>
                  <a:schemeClr val="dk1"/>
                </a:solidFill>
              </a:rPr>
            </a:br>
            <a:r>
              <a:rPr lang="zh-TW" altLang="en-US" sz="1600" dirty="0">
                <a:solidFill>
                  <a:schemeClr val="dk1"/>
                </a:solidFill>
              </a:rPr>
              <a:t>  </a:t>
            </a:r>
            <a:r>
              <a:rPr lang="en-US" altLang="zh-TW" sz="1600" dirty="0">
                <a:solidFill>
                  <a:schemeClr val="dk1"/>
                </a:solidFill>
              </a:rPr>
              <a:t>into</a:t>
            </a:r>
            <a:r>
              <a:rPr lang="zh-TW" altLang="en-US" sz="1600" dirty="0">
                <a:solidFill>
                  <a:schemeClr val="dk1"/>
                </a:solidFill>
              </a:rPr>
              <a:t> </a:t>
            </a:r>
            <a:r>
              <a:rPr lang="en-US" altLang="zh-TW" sz="1600" dirty="0">
                <a:solidFill>
                  <a:schemeClr val="dk1"/>
                </a:solidFill>
              </a:rPr>
              <a:t>latent</a:t>
            </a:r>
            <a:r>
              <a:rPr lang="zh-TW" altLang="en-US" sz="1600" dirty="0">
                <a:solidFill>
                  <a:schemeClr val="dk1"/>
                </a:solidFill>
              </a:rPr>
              <a:t> </a:t>
            </a:r>
            <a:r>
              <a:rPr lang="en-US" altLang="zh-TW" sz="1600" dirty="0">
                <a:solidFill>
                  <a:schemeClr val="dk1"/>
                </a:solidFill>
              </a:rPr>
              <a:t>space</a:t>
            </a:r>
          </a:p>
          <a:p>
            <a:pPr marL="482600" marR="0" lvl="0" indent="-342900" algn="l" rtl="0">
              <a:lnSpc>
                <a:spcPct val="95000"/>
              </a:lnSpc>
              <a:spcBef>
                <a:spcPts val="834"/>
              </a:spcBef>
              <a:spcAft>
                <a:spcPts val="0"/>
              </a:spcAft>
              <a:buClr>
                <a:schemeClr val="dk1"/>
              </a:buClr>
              <a:buSzPts val="1400"/>
              <a:buFont typeface="+mj-lt"/>
              <a:buAutoNum type="arabicPeriod"/>
            </a:pPr>
            <a:endParaRPr lang="en-US" sz="1600" b="1" dirty="0">
              <a:solidFill>
                <a:schemeClr val="dk1"/>
              </a:solidFill>
            </a:endParaRPr>
          </a:p>
          <a:p>
            <a:pPr marL="482600" marR="0" lvl="0" indent="-342900" algn="l" rtl="0">
              <a:lnSpc>
                <a:spcPct val="95000"/>
              </a:lnSpc>
              <a:spcBef>
                <a:spcPts val="834"/>
              </a:spcBef>
              <a:spcAft>
                <a:spcPts val="0"/>
              </a:spcAft>
              <a:buClr>
                <a:schemeClr val="dk1"/>
              </a:buClr>
              <a:buSzPts val="1400"/>
              <a:buFont typeface="+mj-lt"/>
              <a:buAutoNum type="arabicPeriod"/>
            </a:pPr>
            <a:r>
              <a:rPr lang="en-US" sz="1600" b="1" dirty="0">
                <a:solidFill>
                  <a:schemeClr val="dk1"/>
                </a:solidFill>
              </a:rPr>
              <a:t>Similarity search</a:t>
            </a:r>
            <a:r>
              <a:rPr lang="en-US" sz="1600" dirty="0">
                <a:solidFill>
                  <a:schemeClr val="dk1"/>
                </a:solidFill>
              </a:rPr>
              <a:t>: </a:t>
            </a:r>
            <a:br>
              <a:rPr lang="en-US" sz="1600" dirty="0">
                <a:solidFill>
                  <a:schemeClr val="dk1"/>
                </a:solidFill>
              </a:rPr>
            </a:br>
            <a:r>
              <a:rPr lang="en-US" altLang="zh-TW" sz="1600" dirty="0">
                <a:solidFill>
                  <a:schemeClr val="dk1"/>
                </a:solidFill>
              </a:rPr>
              <a:t>-</a:t>
            </a:r>
            <a:r>
              <a:rPr lang="zh-TW" altLang="en-US" sz="1600" dirty="0">
                <a:solidFill>
                  <a:schemeClr val="dk1"/>
                </a:solidFill>
              </a:rPr>
              <a:t> </a:t>
            </a:r>
            <a:r>
              <a:rPr lang="en-US" sz="1600" dirty="0">
                <a:solidFill>
                  <a:schemeClr val="dk1"/>
                </a:solidFill>
              </a:rPr>
              <a:t>ANN (approximate nearest neighbor)</a:t>
            </a:r>
            <a:br>
              <a:rPr lang="en-US" sz="1600" dirty="0">
                <a:solidFill>
                  <a:schemeClr val="dk1"/>
                </a:solidFill>
              </a:rPr>
            </a:br>
            <a:r>
              <a:rPr lang="zh-TW" altLang="en-US" sz="1600" dirty="0">
                <a:solidFill>
                  <a:schemeClr val="dk1"/>
                </a:solidFill>
              </a:rPr>
              <a:t>  </a:t>
            </a:r>
            <a:r>
              <a:rPr lang="en-US" sz="1600" dirty="0">
                <a:solidFill>
                  <a:schemeClr val="dk1"/>
                </a:solidFill>
              </a:rPr>
              <a:t>e.g. HNSW, Annoy, FAISS, and </a:t>
            </a:r>
            <a:r>
              <a:rPr lang="en-US" sz="1600" dirty="0" err="1">
                <a:solidFill>
                  <a:schemeClr val="dk1"/>
                </a:solidFill>
              </a:rPr>
              <a:t>NMSLib</a:t>
            </a:r>
            <a:endParaRPr lang="en-US" sz="1600" dirty="0">
              <a:solidFill>
                <a:schemeClr val="dk1"/>
              </a:solidFill>
            </a:endParaRPr>
          </a:p>
          <a:p>
            <a:pPr marL="482600" marR="0" lvl="0" indent="-342900" algn="l" rtl="0">
              <a:lnSpc>
                <a:spcPct val="95000"/>
              </a:lnSpc>
              <a:spcBef>
                <a:spcPts val="834"/>
              </a:spcBef>
              <a:spcAft>
                <a:spcPts val="0"/>
              </a:spcAft>
              <a:buClr>
                <a:schemeClr val="dk1"/>
              </a:buClr>
              <a:buSzPts val="1400"/>
              <a:buFont typeface="+mj-lt"/>
              <a:buAutoNum type="arabicPeriod"/>
            </a:pPr>
            <a:endParaRPr lang="en-US" sz="1600" b="1" dirty="0">
              <a:solidFill>
                <a:schemeClr val="dk1"/>
              </a:solidFill>
            </a:endParaRPr>
          </a:p>
          <a:p>
            <a:pPr marL="482600" marR="0" lvl="0" indent="-342900" algn="l" rtl="0">
              <a:lnSpc>
                <a:spcPct val="95000"/>
              </a:lnSpc>
              <a:spcBef>
                <a:spcPts val="834"/>
              </a:spcBef>
              <a:spcAft>
                <a:spcPts val="0"/>
              </a:spcAft>
              <a:buClr>
                <a:schemeClr val="dk1"/>
              </a:buClr>
              <a:buSzPts val="1400"/>
              <a:buFont typeface="+mj-lt"/>
              <a:buAutoNum type="arabicPeriod"/>
            </a:pPr>
            <a:r>
              <a:rPr lang="en-US" altLang="zh-TW" sz="1600" b="1" dirty="0">
                <a:solidFill>
                  <a:schemeClr val="dk1"/>
                </a:solidFill>
              </a:rPr>
              <a:t>Fine-tuning</a:t>
            </a:r>
            <a:r>
              <a:rPr lang="en-US" altLang="zh-TW" sz="1600" dirty="0">
                <a:solidFill>
                  <a:schemeClr val="dk1"/>
                </a:solidFill>
              </a:rPr>
              <a:t>:</a:t>
            </a:r>
            <a:br>
              <a:rPr lang="en-US" altLang="zh-TW" sz="1600" dirty="0">
                <a:solidFill>
                  <a:schemeClr val="dk1"/>
                </a:solidFill>
              </a:rPr>
            </a:br>
            <a:r>
              <a:rPr lang="en-US" altLang="zh-TW" sz="1600" dirty="0">
                <a:solidFill>
                  <a:schemeClr val="dk1"/>
                </a:solidFill>
              </a:rPr>
              <a:t>-</a:t>
            </a:r>
            <a:r>
              <a:rPr lang="zh-TW" altLang="en-US" sz="1600" dirty="0">
                <a:solidFill>
                  <a:schemeClr val="dk1"/>
                </a:solidFill>
              </a:rPr>
              <a:t> </a:t>
            </a:r>
            <a:r>
              <a:rPr lang="en-US" sz="1600" dirty="0">
                <a:solidFill>
                  <a:schemeClr val="dk1"/>
                </a:solidFill>
              </a:rPr>
              <a:t>Adapter + PEFT (</a:t>
            </a:r>
            <a:r>
              <a:rPr lang="en-US" sz="1600" dirty="0" err="1">
                <a:solidFill>
                  <a:schemeClr val="dk1"/>
                </a:solidFill>
              </a:rPr>
              <a:t>LoRA</a:t>
            </a:r>
            <a:r>
              <a:rPr lang="en-US" sz="1600" dirty="0">
                <a:solidFill>
                  <a:schemeClr val="dk1"/>
                </a:solidFill>
              </a:rPr>
              <a:t>/</a:t>
            </a:r>
            <a:r>
              <a:rPr lang="en-US" sz="1600" dirty="0" err="1">
                <a:solidFill>
                  <a:schemeClr val="dk1"/>
                </a:solidFill>
              </a:rPr>
              <a:t>QLoRA</a:t>
            </a:r>
            <a:r>
              <a:rPr lang="en-US" sz="1600" dirty="0">
                <a:solidFill>
                  <a:schemeClr val="dk1"/>
                </a:solidFill>
              </a:rPr>
              <a:t>)</a:t>
            </a:r>
            <a:br>
              <a:rPr lang="en-US" sz="1600" dirty="0">
                <a:solidFill>
                  <a:schemeClr val="dk1"/>
                </a:solidFill>
              </a:rPr>
            </a:br>
            <a:r>
              <a:rPr lang="en-US" altLang="zh-TW" sz="1600" dirty="0">
                <a:solidFill>
                  <a:schemeClr val="dk1"/>
                </a:solidFill>
              </a:rPr>
              <a:t>-</a:t>
            </a:r>
            <a:r>
              <a:rPr lang="zh-TW" altLang="en-US" sz="1600" dirty="0">
                <a:solidFill>
                  <a:schemeClr val="dk1"/>
                </a:solidFill>
              </a:rPr>
              <a:t> </a:t>
            </a:r>
            <a:r>
              <a:rPr lang="en-US" altLang="zh-TW" sz="1600" dirty="0">
                <a:solidFill>
                  <a:schemeClr val="dk1"/>
                </a:solidFill>
              </a:rPr>
              <a:t>Contrastive</a:t>
            </a:r>
            <a:r>
              <a:rPr lang="zh-TW" altLang="en-US" sz="1600" dirty="0">
                <a:solidFill>
                  <a:schemeClr val="dk1"/>
                </a:solidFill>
              </a:rPr>
              <a:t> </a:t>
            </a:r>
            <a:r>
              <a:rPr lang="en-US" altLang="zh-TW" sz="1600" dirty="0">
                <a:solidFill>
                  <a:schemeClr val="dk1"/>
                </a:solidFill>
              </a:rPr>
              <a:t>Loss</a:t>
            </a:r>
            <a:br>
              <a:rPr lang="en-US" sz="1600" b="1" dirty="0">
                <a:solidFill>
                  <a:schemeClr val="dk1"/>
                </a:solidFill>
              </a:rPr>
            </a:br>
            <a:br>
              <a:rPr lang="en-US" dirty="0">
                <a:solidFill>
                  <a:schemeClr val="dk1"/>
                </a:solidFill>
              </a:rPr>
            </a:br>
            <a:r>
              <a:rPr lang="en-US" dirty="0">
                <a:solidFill>
                  <a:srgbClr val="A64D79"/>
                </a:solidFill>
              </a:rPr>
              <a:t>  </a:t>
            </a:r>
          </a:p>
        </p:txBody>
      </p:sp>
      <p:sp>
        <p:nvSpPr>
          <p:cNvPr id="215" name="Google Shape;215;g3115887f5a5_0_80"/>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
        <p:nvSpPr>
          <p:cNvPr id="217" name="Google Shape;217;g3115887f5a5_0_80"/>
          <p:cNvSpPr txBox="1"/>
          <p:nvPr/>
        </p:nvSpPr>
        <p:spPr>
          <a:xfrm>
            <a:off x="5604581" y="3796683"/>
            <a:ext cx="4401000" cy="5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dirty="0"/>
              <a:t>Image source: </a:t>
            </a:r>
            <a:r>
              <a:rPr lang="en-US" sz="700" u="sng" dirty="0">
                <a:solidFill>
                  <a:schemeClr val="hlink"/>
                </a:solidFill>
                <a:hlinkClick r:id="rId6"/>
              </a:rPr>
              <a:t>https://cloud.google.com/blog/products/data-analytics/introducing-bigquery-text-embeddings</a:t>
            </a:r>
            <a:endParaRPr sz="700" dirty="0"/>
          </a:p>
          <a:p>
            <a:pPr marL="0" lvl="0" indent="0" algn="l" rtl="0">
              <a:spcBef>
                <a:spcPts val="0"/>
              </a:spcBef>
              <a:spcAft>
                <a:spcPts val="0"/>
              </a:spcAft>
              <a:buNone/>
            </a:pPr>
            <a:endParaRPr sz="700" dirty="0"/>
          </a:p>
        </p:txBody>
      </p:sp>
      <p:pic>
        <p:nvPicPr>
          <p:cNvPr id="2" name="Google Shape;232;g3115887f5a5_0_122">
            <a:extLst>
              <a:ext uri="{FF2B5EF4-FFF2-40B4-BE49-F238E27FC236}">
                <a16:creationId xmlns:a16="http://schemas.microsoft.com/office/drawing/2014/main" id="{8EAB0322-9786-25DC-0A4B-B69325AAEB59}"/>
              </a:ext>
            </a:extLst>
          </p:cNvPr>
          <p:cNvPicPr preferRelativeResize="0"/>
          <p:nvPr/>
        </p:nvPicPr>
        <p:blipFill>
          <a:blip r:embed="rId7">
            <a:alphaModFix/>
          </a:blip>
          <a:stretch>
            <a:fillRect/>
          </a:stretch>
        </p:blipFill>
        <p:spPr>
          <a:xfrm>
            <a:off x="3472924" y="4234251"/>
            <a:ext cx="1644001" cy="1424267"/>
          </a:xfrm>
          <a:prstGeom prst="rect">
            <a:avLst/>
          </a:prstGeom>
          <a:noFill/>
          <a:ln>
            <a:noFill/>
          </a:ln>
        </p:spPr>
      </p:pic>
      <p:pic>
        <p:nvPicPr>
          <p:cNvPr id="6" name="Google Shape;234;g3115887f5a5_0_122">
            <a:extLst>
              <a:ext uri="{FF2B5EF4-FFF2-40B4-BE49-F238E27FC236}">
                <a16:creationId xmlns:a16="http://schemas.microsoft.com/office/drawing/2014/main" id="{85A7BA04-B88F-B85F-6B8F-0718677F7783}"/>
              </a:ext>
            </a:extLst>
          </p:cNvPr>
          <p:cNvPicPr preferRelativeResize="0"/>
          <p:nvPr/>
        </p:nvPicPr>
        <p:blipFill>
          <a:blip r:embed="rId8">
            <a:alphaModFix/>
          </a:blip>
          <a:stretch>
            <a:fillRect/>
          </a:stretch>
        </p:blipFill>
        <p:spPr>
          <a:xfrm>
            <a:off x="5256412" y="4509779"/>
            <a:ext cx="2595541" cy="1051584"/>
          </a:xfrm>
          <a:prstGeom prst="rect">
            <a:avLst/>
          </a:prstGeom>
          <a:noFill/>
          <a:ln>
            <a:noFill/>
          </a:ln>
        </p:spPr>
      </p:pic>
      <p:sp>
        <p:nvSpPr>
          <p:cNvPr id="8" name="TextBox 7">
            <a:extLst>
              <a:ext uri="{FF2B5EF4-FFF2-40B4-BE49-F238E27FC236}">
                <a16:creationId xmlns:a16="http://schemas.microsoft.com/office/drawing/2014/main" id="{A74A8930-3332-B78A-5C71-78F1FF2B4B43}"/>
              </a:ext>
            </a:extLst>
          </p:cNvPr>
          <p:cNvSpPr txBox="1"/>
          <p:nvPr/>
        </p:nvSpPr>
        <p:spPr>
          <a:xfrm>
            <a:off x="703580" y="603093"/>
            <a:ext cx="5085080" cy="369332"/>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B5B4BA"/>
              </a:buClr>
              <a:buSzPts val="2000"/>
              <a:buFont typeface="Arial"/>
              <a:buNone/>
              <a:tabLst/>
              <a:defRPr/>
            </a:pPr>
            <a:r>
              <a:rPr kumimoji="0" lang="en-US" sz="2000" b="1" i="0" u="none" strike="noStrike" kern="0" cap="none" spc="0" normalizeH="0" baseline="0" noProof="0" dirty="0">
                <a:ln>
                  <a:noFill/>
                </a:ln>
                <a:solidFill>
                  <a:srgbClr val="000000"/>
                </a:solidFill>
                <a:effectLst/>
                <a:uLnTx/>
                <a:uFillTx/>
                <a:latin typeface="Arial"/>
                <a:ea typeface="Arial"/>
                <a:cs typeface="Arial"/>
                <a:sym typeface="Arial"/>
              </a:rPr>
              <a:t>Our Solution Approach</a:t>
            </a:r>
            <a:endParaRPr kumimoji="0" lang="en-US" sz="2000" b="1"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87" name="Google Shape;187;g310e64b9f8d_0_147"/>
          <p:cNvPicPr preferRelativeResize="0"/>
          <p:nvPr/>
        </p:nvPicPr>
        <p:blipFill>
          <a:blip r:embed="rId3">
            <a:alphaModFix/>
          </a:blip>
          <a:stretch>
            <a:fillRect/>
          </a:stretch>
        </p:blipFill>
        <p:spPr>
          <a:xfrm>
            <a:off x="6399052" y="1137920"/>
            <a:ext cx="3729073" cy="1539874"/>
          </a:xfrm>
          <a:prstGeom prst="rect">
            <a:avLst/>
          </a:prstGeom>
          <a:noFill/>
          <a:ln>
            <a:noFill/>
          </a:ln>
        </p:spPr>
      </p:pic>
      <p:pic>
        <p:nvPicPr>
          <p:cNvPr id="2" name="Google Shape;233;g3115887f5a5_0_122">
            <a:extLst>
              <a:ext uri="{FF2B5EF4-FFF2-40B4-BE49-F238E27FC236}">
                <a16:creationId xmlns:a16="http://schemas.microsoft.com/office/drawing/2014/main" id="{F64BBEAB-45B3-22A0-28E8-3A512D5C3031}"/>
              </a:ext>
            </a:extLst>
          </p:cNvPr>
          <p:cNvPicPr preferRelativeResize="0"/>
          <p:nvPr/>
        </p:nvPicPr>
        <p:blipFill>
          <a:blip r:embed="rId4">
            <a:alphaModFix/>
          </a:blip>
          <a:stretch>
            <a:fillRect/>
          </a:stretch>
        </p:blipFill>
        <p:spPr>
          <a:xfrm>
            <a:off x="6442040" y="3158793"/>
            <a:ext cx="3729073" cy="1799899"/>
          </a:xfrm>
          <a:prstGeom prst="rect">
            <a:avLst/>
          </a:prstGeom>
          <a:noFill/>
          <a:ln>
            <a:noFill/>
          </a:ln>
        </p:spPr>
      </p:pic>
      <p:sp>
        <p:nvSpPr>
          <p:cNvPr id="169" name="Google Shape;169;g310e64b9f8d_0_147"/>
          <p:cNvSpPr txBox="1"/>
          <p:nvPr/>
        </p:nvSpPr>
        <p:spPr>
          <a:xfrm>
            <a:off x="534650" y="687400"/>
            <a:ext cx="9393300" cy="4953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B5B4BA"/>
              </a:buClr>
              <a:buSzPts val="2000"/>
              <a:buFont typeface="Arial"/>
              <a:buNone/>
            </a:pPr>
            <a:r>
              <a:rPr lang="en-US" sz="2000" b="1" i="0" u="none" strike="noStrike" cap="none" dirty="0">
                <a:solidFill>
                  <a:schemeClr val="tx1"/>
                </a:solidFill>
                <a:latin typeface="Arial"/>
                <a:ea typeface="Arial"/>
                <a:cs typeface="Arial"/>
                <a:sym typeface="Arial"/>
              </a:rPr>
              <a:t>Our Solution Approach (cont</a:t>
            </a:r>
            <a:r>
              <a:rPr lang="en-US" sz="2000" b="1" dirty="0">
                <a:solidFill>
                  <a:schemeClr val="tx1"/>
                </a:solidFill>
              </a:rPr>
              <a:t>’d)</a:t>
            </a:r>
            <a:endParaRPr dirty="0">
              <a:solidFill>
                <a:schemeClr val="tx1"/>
              </a:solidFill>
            </a:endParaRPr>
          </a:p>
          <a:p>
            <a:pPr marL="457200" marR="0" lvl="0" indent="-317500" rtl="0">
              <a:lnSpc>
                <a:spcPct val="95000"/>
              </a:lnSpc>
              <a:spcBef>
                <a:spcPts val="834"/>
              </a:spcBef>
              <a:spcAft>
                <a:spcPts val="0"/>
              </a:spcAft>
              <a:buClr>
                <a:schemeClr val="dk1"/>
              </a:buClr>
              <a:buSzPts val="1400"/>
              <a:buFont typeface="Arial"/>
              <a:buChar char="•"/>
            </a:pPr>
            <a:r>
              <a:rPr lang="en-US" altLang="zh-TW" sz="1600" dirty="0">
                <a:solidFill>
                  <a:schemeClr val="tx1"/>
                </a:solidFill>
              </a:rPr>
              <a:t>More</a:t>
            </a:r>
            <a:r>
              <a:rPr lang="zh-TW" altLang="en-US" sz="1600" dirty="0">
                <a:solidFill>
                  <a:schemeClr val="tx1"/>
                </a:solidFill>
              </a:rPr>
              <a:t> </a:t>
            </a:r>
            <a:r>
              <a:rPr lang="en-US" altLang="zh-TW" sz="1600" dirty="0">
                <a:solidFill>
                  <a:schemeClr val="tx1"/>
                </a:solidFill>
              </a:rPr>
              <a:t>detailed</a:t>
            </a:r>
            <a:r>
              <a:rPr lang="zh-TW" altLang="en-US" sz="1600" dirty="0">
                <a:solidFill>
                  <a:schemeClr val="tx1"/>
                </a:solidFill>
              </a:rPr>
              <a:t> </a:t>
            </a:r>
            <a:r>
              <a:rPr lang="en-US" altLang="zh-TW" sz="1600" dirty="0">
                <a:solidFill>
                  <a:schemeClr val="tx1"/>
                </a:solidFill>
              </a:rPr>
              <a:t>about</a:t>
            </a:r>
            <a:r>
              <a:rPr lang="zh-TW" altLang="en-US" sz="1600" dirty="0">
                <a:solidFill>
                  <a:schemeClr val="tx1"/>
                </a:solidFill>
              </a:rPr>
              <a:t> </a:t>
            </a:r>
            <a:r>
              <a:rPr lang="en-US" altLang="zh-TW" sz="1600" dirty="0">
                <a:solidFill>
                  <a:schemeClr val="tx1"/>
                </a:solidFill>
              </a:rPr>
              <a:t>fine</a:t>
            </a:r>
            <a:r>
              <a:rPr lang="zh-TW" altLang="en-US" sz="1600" dirty="0">
                <a:solidFill>
                  <a:schemeClr val="tx1"/>
                </a:solidFill>
              </a:rPr>
              <a:t> </a:t>
            </a:r>
            <a:r>
              <a:rPr lang="en-US" altLang="zh-TW" sz="1600" dirty="0">
                <a:solidFill>
                  <a:schemeClr val="tx1"/>
                </a:solidFill>
              </a:rPr>
              <a:t>tuning</a:t>
            </a:r>
            <a:r>
              <a:rPr lang="zh-TW" altLang="en-US" sz="1600" dirty="0">
                <a:solidFill>
                  <a:schemeClr val="tx1"/>
                </a:solidFill>
              </a:rPr>
              <a:t> </a:t>
            </a:r>
            <a:r>
              <a:rPr lang="en-US" altLang="zh-TW" sz="1600" dirty="0">
                <a:solidFill>
                  <a:schemeClr val="tx1"/>
                </a:solidFill>
              </a:rPr>
              <a:t>approaches</a:t>
            </a:r>
            <a:endParaRPr lang="en-US" altLang="zh-TW" sz="1600" b="1" dirty="0">
              <a:solidFill>
                <a:schemeClr val="tx1"/>
              </a:solidFill>
            </a:endParaRPr>
          </a:p>
          <a:p>
            <a:pPr marL="139700" lvl="1">
              <a:lnSpc>
                <a:spcPct val="95000"/>
              </a:lnSpc>
              <a:spcBef>
                <a:spcPts val="834"/>
              </a:spcBef>
              <a:buClr>
                <a:schemeClr val="dk1"/>
              </a:buClr>
              <a:buSzPts val="1400"/>
            </a:pPr>
            <a:r>
              <a:rPr lang="zh-TW" altLang="en-US" b="1" dirty="0">
                <a:solidFill>
                  <a:schemeClr val="tx1"/>
                </a:solidFill>
              </a:rPr>
              <a:t>      </a:t>
            </a:r>
            <a:r>
              <a:rPr lang="zh-TW" altLang="en-US" dirty="0">
                <a:solidFill>
                  <a:schemeClr val="dk1"/>
                </a:solidFill>
              </a:rPr>
              <a:t> </a:t>
            </a:r>
            <a:r>
              <a:rPr lang="en-US" altLang="zh-TW" dirty="0">
                <a:solidFill>
                  <a:schemeClr val="dk1"/>
                </a:solidFill>
              </a:rPr>
              <a:t>Key</a:t>
            </a:r>
            <a:r>
              <a:rPr lang="zh-TW" altLang="en-US" dirty="0">
                <a:solidFill>
                  <a:schemeClr val="dk1"/>
                </a:solidFill>
              </a:rPr>
              <a:t> </a:t>
            </a:r>
            <a:r>
              <a:rPr lang="en-US" dirty="0">
                <a:solidFill>
                  <a:schemeClr val="dk1"/>
                </a:solidFill>
              </a:rPr>
              <a:t>ingredients</a:t>
            </a:r>
            <a:r>
              <a:rPr lang="zh-TW" altLang="en-US" dirty="0">
                <a:solidFill>
                  <a:schemeClr val="dk1"/>
                </a:solidFill>
              </a:rPr>
              <a:t> </a:t>
            </a:r>
            <a:r>
              <a:rPr lang="en-US" altLang="zh-TW" dirty="0">
                <a:solidFill>
                  <a:schemeClr val="dk1"/>
                </a:solidFill>
              </a:rPr>
              <a:t>behind</a:t>
            </a:r>
            <a:r>
              <a:rPr lang="zh-TW" altLang="en-US" dirty="0">
                <a:solidFill>
                  <a:schemeClr val="dk1"/>
                </a:solidFill>
              </a:rPr>
              <a:t> </a:t>
            </a:r>
            <a:r>
              <a:rPr lang="en-US" altLang="zh-TW" b="1" dirty="0" err="1">
                <a:solidFill>
                  <a:schemeClr val="tx1"/>
                </a:solidFill>
              </a:rPr>
              <a:t>QLoRA</a:t>
            </a:r>
            <a:r>
              <a:rPr lang="en-US" altLang="zh-TW" dirty="0">
                <a:solidFill>
                  <a:schemeClr val="tx1"/>
                </a:solidFill>
              </a:rPr>
              <a:t>: </a:t>
            </a:r>
            <a:br>
              <a:rPr lang="en-US" altLang="zh-TW" dirty="0">
                <a:solidFill>
                  <a:schemeClr val="tx1"/>
                </a:solidFill>
              </a:rPr>
            </a:br>
            <a:r>
              <a:rPr lang="zh-TW" altLang="en-US" dirty="0">
                <a:solidFill>
                  <a:schemeClr val="tx1"/>
                </a:solidFill>
              </a:rPr>
              <a:t>        </a:t>
            </a:r>
            <a:r>
              <a:rPr lang="en-US" dirty="0">
                <a:solidFill>
                  <a:schemeClr val="dk1"/>
                </a:solidFill>
              </a:rPr>
              <a:t>(1) 4-bit </a:t>
            </a:r>
            <a:r>
              <a:rPr lang="en-US" dirty="0" err="1">
                <a:solidFill>
                  <a:schemeClr val="dk1"/>
                </a:solidFill>
              </a:rPr>
              <a:t>NormalFloat</a:t>
            </a:r>
            <a:r>
              <a:rPr lang="en-US" dirty="0">
                <a:solidFill>
                  <a:schemeClr val="dk1"/>
                </a:solidFill>
              </a:rPr>
              <a:t> </a:t>
            </a:r>
            <a:br>
              <a:rPr lang="en-US" dirty="0">
                <a:solidFill>
                  <a:schemeClr val="dk1"/>
                </a:solidFill>
              </a:rPr>
            </a:br>
            <a:r>
              <a:rPr lang="en-US" dirty="0">
                <a:solidFill>
                  <a:schemeClr val="dk1"/>
                </a:solidFill>
              </a:rPr>
              <a:t>  </a:t>
            </a:r>
            <a:r>
              <a:rPr lang="zh-TW" altLang="en-US" dirty="0">
                <a:solidFill>
                  <a:schemeClr val="dk1"/>
                </a:solidFill>
              </a:rPr>
              <a:t>  </a:t>
            </a:r>
            <a:r>
              <a:rPr lang="en-US" dirty="0">
                <a:solidFill>
                  <a:schemeClr val="dk1"/>
                </a:solidFill>
              </a:rPr>
              <a:t>    (2) Double Quantization</a:t>
            </a:r>
            <a:br>
              <a:rPr lang="en-US" dirty="0">
                <a:solidFill>
                  <a:schemeClr val="dk1"/>
                </a:solidFill>
              </a:rPr>
            </a:br>
            <a:r>
              <a:rPr lang="zh-TW" altLang="en-US" dirty="0">
                <a:solidFill>
                  <a:schemeClr val="dk1"/>
                </a:solidFill>
              </a:rPr>
              <a:t>  </a:t>
            </a:r>
            <a:r>
              <a:rPr lang="en-US" dirty="0">
                <a:solidFill>
                  <a:schemeClr val="dk1"/>
                </a:solidFill>
              </a:rPr>
              <a:t>      (3) Paged optimizers (avoid out-of-memory error during training)</a:t>
            </a:r>
            <a:br>
              <a:rPr lang="en-US" dirty="0">
                <a:solidFill>
                  <a:schemeClr val="dk1"/>
                </a:solidFill>
              </a:rPr>
            </a:br>
            <a:r>
              <a:rPr lang="en-US" dirty="0">
                <a:solidFill>
                  <a:schemeClr val="dk1"/>
                </a:solidFill>
              </a:rPr>
              <a:t>  </a:t>
            </a:r>
            <a:r>
              <a:rPr lang="zh-TW" altLang="en-US" dirty="0">
                <a:solidFill>
                  <a:schemeClr val="dk1"/>
                </a:solidFill>
              </a:rPr>
              <a:t>  </a:t>
            </a:r>
            <a:r>
              <a:rPr lang="en-US" dirty="0">
                <a:solidFill>
                  <a:schemeClr val="dk1"/>
                </a:solidFill>
              </a:rPr>
              <a:t>    (4) </a:t>
            </a:r>
            <a:r>
              <a:rPr lang="en-US" dirty="0" err="1">
                <a:solidFill>
                  <a:schemeClr val="dk1"/>
                </a:solidFill>
              </a:rPr>
              <a:t>LoRA</a:t>
            </a:r>
            <a:r>
              <a:rPr lang="en-US" dirty="0">
                <a:solidFill>
                  <a:schemeClr val="dk1"/>
                </a:solidFill>
              </a:rPr>
              <a:t>: Low-rank Adaptation      </a:t>
            </a:r>
            <a:br>
              <a:rPr lang="en-US" dirty="0">
                <a:solidFill>
                  <a:schemeClr val="dk1"/>
                </a:solidFill>
              </a:rPr>
            </a:br>
            <a:br>
              <a:rPr lang="en-US" dirty="0">
                <a:solidFill>
                  <a:schemeClr val="dk1"/>
                </a:solidFill>
              </a:rPr>
            </a:br>
            <a:r>
              <a:rPr lang="zh-TW" altLang="en-US" dirty="0">
                <a:solidFill>
                  <a:schemeClr val="dk1"/>
                </a:solidFill>
              </a:rPr>
              <a:t>        </a:t>
            </a:r>
            <a:r>
              <a:rPr lang="en-US" altLang="zh-TW" dirty="0">
                <a:solidFill>
                  <a:schemeClr val="dk1"/>
                </a:solidFill>
              </a:rPr>
              <a:t>Contrastive</a:t>
            </a:r>
            <a:r>
              <a:rPr lang="zh-TW" altLang="en-US" dirty="0">
                <a:solidFill>
                  <a:schemeClr val="dk1"/>
                </a:solidFill>
              </a:rPr>
              <a:t> </a:t>
            </a:r>
            <a:r>
              <a:rPr lang="en-US" altLang="zh-TW" dirty="0">
                <a:solidFill>
                  <a:schemeClr val="dk1"/>
                </a:solidFill>
              </a:rPr>
              <a:t>loss</a:t>
            </a:r>
            <a:br>
              <a:rPr lang="en-US" altLang="zh-TW" dirty="0">
                <a:solidFill>
                  <a:schemeClr val="dk1"/>
                </a:solidFill>
              </a:rPr>
            </a:br>
            <a:r>
              <a:rPr lang="zh-TW" altLang="en-US" dirty="0">
                <a:solidFill>
                  <a:schemeClr val="dk1"/>
                </a:solidFill>
              </a:rPr>
              <a:t>        </a:t>
            </a:r>
            <a:r>
              <a:rPr lang="en-US" altLang="zh-TW" dirty="0">
                <a:solidFill>
                  <a:schemeClr val="dk1"/>
                </a:solidFill>
              </a:rPr>
              <a:t>-</a:t>
            </a:r>
            <a:r>
              <a:rPr lang="zh-TW" altLang="en-US" dirty="0">
                <a:solidFill>
                  <a:schemeClr val="dk1"/>
                </a:solidFill>
              </a:rPr>
              <a:t> </a:t>
            </a:r>
            <a:r>
              <a:rPr lang="en-US" altLang="zh-TW" dirty="0">
                <a:solidFill>
                  <a:schemeClr val="dk1"/>
                </a:solidFill>
              </a:rPr>
              <a:t>Random</a:t>
            </a:r>
            <a:r>
              <a:rPr lang="zh-TW" altLang="en-US" dirty="0">
                <a:solidFill>
                  <a:schemeClr val="dk1"/>
                </a:solidFill>
              </a:rPr>
              <a:t> </a:t>
            </a:r>
            <a:r>
              <a:rPr lang="en-US" altLang="zh-TW" dirty="0">
                <a:solidFill>
                  <a:schemeClr val="dk1"/>
                </a:solidFill>
              </a:rPr>
              <a:t>negative</a:t>
            </a:r>
            <a:r>
              <a:rPr lang="zh-TW" altLang="en-US" dirty="0">
                <a:solidFill>
                  <a:schemeClr val="dk1"/>
                </a:solidFill>
              </a:rPr>
              <a:t> </a:t>
            </a:r>
            <a:r>
              <a:rPr lang="en-US" altLang="zh-TW" dirty="0">
                <a:solidFill>
                  <a:schemeClr val="dk1"/>
                </a:solidFill>
              </a:rPr>
              <a:t>sampling</a:t>
            </a:r>
            <a:br>
              <a:rPr lang="en-US" dirty="0">
                <a:solidFill>
                  <a:schemeClr val="dk1"/>
                </a:solidFill>
              </a:rPr>
            </a:br>
            <a:br>
              <a:rPr lang="en-US" dirty="0">
                <a:solidFill>
                  <a:schemeClr val="dk1"/>
                </a:solidFill>
              </a:rPr>
            </a:br>
            <a:br>
              <a:rPr lang="en-US" dirty="0">
                <a:solidFill>
                  <a:schemeClr val="dk1"/>
                </a:solidFill>
              </a:rPr>
            </a:br>
            <a:br>
              <a:rPr lang="en-US" dirty="0">
                <a:solidFill>
                  <a:schemeClr val="dk1"/>
                </a:solidFill>
              </a:rPr>
            </a:br>
            <a:endParaRPr dirty="0">
              <a:solidFill>
                <a:schemeClr val="lt2"/>
              </a:solidFill>
            </a:endParaRPr>
          </a:p>
        </p:txBody>
      </p:sp>
      <p:sp>
        <p:nvSpPr>
          <p:cNvPr id="170" name="Google Shape;170;g310e64b9f8d_0_147"/>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pic>
        <p:nvPicPr>
          <p:cNvPr id="3076" name="Picture 4">
            <a:extLst>
              <a:ext uri="{FF2B5EF4-FFF2-40B4-BE49-F238E27FC236}">
                <a16:creationId xmlns:a16="http://schemas.microsoft.com/office/drawing/2014/main" id="{0CBBB1BF-A5FD-7E3B-D24C-E70C46A56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816" y="3158793"/>
            <a:ext cx="4677059" cy="22739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29;g3115887f5a5_0_122">
            <a:extLst>
              <a:ext uri="{FF2B5EF4-FFF2-40B4-BE49-F238E27FC236}">
                <a16:creationId xmlns:a16="http://schemas.microsoft.com/office/drawing/2014/main" id="{8B55D42F-FE09-3B9A-4983-1BDBA62A1B00}"/>
              </a:ext>
            </a:extLst>
          </p:cNvPr>
          <p:cNvSpPr txBox="1"/>
          <p:nvPr/>
        </p:nvSpPr>
        <p:spPr>
          <a:xfrm>
            <a:off x="1070900" y="5432718"/>
            <a:ext cx="4401000" cy="1979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dirty="0"/>
              <a:t>Image source: </a:t>
            </a:r>
            <a:r>
              <a:rPr lang="en-US" sz="700" u="sng" dirty="0">
                <a:solidFill>
                  <a:schemeClr val="hlink"/>
                </a:solidFill>
                <a:hlinkClick r:id="rId6"/>
              </a:rPr>
              <a:t>https://cloud.google.com/blog/products/data-analytics/introducing-bigquery-text-embeddings</a:t>
            </a:r>
            <a:endParaRPr sz="700" dirty="0"/>
          </a:p>
          <a:p>
            <a:pPr marL="0" lvl="0" indent="0" algn="l" rtl="0">
              <a:spcBef>
                <a:spcPts val="0"/>
              </a:spcBef>
              <a:spcAft>
                <a:spcPts val="0"/>
              </a:spcAft>
              <a:buNone/>
            </a:pPr>
            <a:endParaRPr sz="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a:extLst>
            <a:ext uri="{FF2B5EF4-FFF2-40B4-BE49-F238E27FC236}">
              <a16:creationId xmlns:a16="http://schemas.microsoft.com/office/drawing/2014/main" id="{64F6D61C-046A-7789-C29A-BA570B1AFDAB}"/>
            </a:ext>
          </a:extLst>
        </p:cNvPr>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72A3140B-28FF-C65A-5628-D8D4EF21C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3" y="0"/>
            <a:ext cx="10168570" cy="5721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Google Shape;57;g3115887f5a5_0_22" descr="MA24T4EOD0033_low.jpg">
            <a:extLst>
              <a:ext uri="{FF2B5EF4-FFF2-40B4-BE49-F238E27FC236}">
                <a16:creationId xmlns:a16="http://schemas.microsoft.com/office/drawing/2014/main" id="{6550E4B0-800A-A197-11EE-4BD6BC808821}"/>
              </a:ext>
            </a:extLst>
          </p:cNvPr>
          <p:cNvPicPr preferRelativeResize="0"/>
          <p:nvPr/>
        </p:nvPicPr>
        <p:blipFill rotWithShape="1">
          <a:blip r:embed="rId3"/>
          <a:srcRect l="15402" r="1"/>
          <a:stretch/>
        </p:blipFill>
        <p:spPr>
          <a:xfrm>
            <a:off x="2104262" y="10"/>
            <a:ext cx="8066848" cy="5721340"/>
          </a:xfrm>
          <a:prstGeom prst="rect">
            <a:avLst/>
          </a:prstGeom>
          <a:noFill/>
        </p:spPr>
      </p:pic>
      <p:sp>
        <p:nvSpPr>
          <p:cNvPr id="69" name="Rectangle 68">
            <a:extLst>
              <a:ext uri="{FF2B5EF4-FFF2-40B4-BE49-F238E27FC236}">
                <a16:creationId xmlns:a16="http://schemas.microsoft.com/office/drawing/2014/main" id="{7E139D10-6AA2-12F7-CCE9-5068B480E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65287" cy="572135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1" name="Google Shape;51;g310e64b9f8d_0_21">
            <a:extLst>
              <a:ext uri="{FF2B5EF4-FFF2-40B4-BE49-F238E27FC236}">
                <a16:creationId xmlns:a16="http://schemas.microsoft.com/office/drawing/2014/main" id="{25695888-DC6B-2258-ABAF-DC460013FA3E}"/>
              </a:ext>
            </a:extLst>
          </p:cNvPr>
          <p:cNvSpPr txBox="1"/>
          <p:nvPr/>
        </p:nvSpPr>
        <p:spPr>
          <a:xfrm>
            <a:off x="303023" y="445794"/>
            <a:ext cx="3188642" cy="427966"/>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0"/>
              </a:spcAft>
              <a:buClr>
                <a:srgbClr val="B5B4BA"/>
              </a:buClr>
              <a:buSzPts val="2000"/>
              <a:buFont typeface="Arial"/>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sym typeface="Arial"/>
              </a:rPr>
              <a:t>Outline</a:t>
            </a:r>
          </a:p>
        </p:txBody>
      </p:sp>
      <p:sp>
        <p:nvSpPr>
          <p:cNvPr id="52" name="Google Shape;52;g310e64b9f8d_0_21">
            <a:extLst>
              <a:ext uri="{FF2B5EF4-FFF2-40B4-BE49-F238E27FC236}">
                <a16:creationId xmlns:a16="http://schemas.microsoft.com/office/drawing/2014/main" id="{391FAE4A-BB4D-03DE-4A12-CB78741BCF0A}"/>
              </a:ext>
            </a:extLst>
          </p:cNvPr>
          <p:cNvSpPr txBox="1">
            <a:spLocks noGrp="1"/>
          </p:cNvSpPr>
          <p:nvPr>
            <p:ph type="sldNum" idx="12"/>
          </p:nvPr>
        </p:nvSpPr>
        <p:spPr>
          <a:xfrm>
            <a:off x="7183348" y="5302843"/>
            <a:ext cx="2288500" cy="304609"/>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90000"/>
              </a:lnSpc>
              <a:spcBef>
                <a:spcPts val="0"/>
              </a:spcBef>
              <a:spcAft>
                <a:spcPts val="600"/>
              </a:spcAft>
              <a:buClrTx/>
              <a:buSzTx/>
              <a:buFont typeface="Arial"/>
              <a:buNone/>
              <a:tabLst/>
              <a:defRPr/>
            </a:pPr>
            <a:fld id="{00000000-1234-1234-1234-123412341234}" type="slidenum">
              <a:rPr kumimoji="0" lang="en-US" sz="900" b="0" i="0" u="none" strike="noStrike" kern="1200" cap="none" spc="0" normalizeH="0" baseline="0" noProof="0">
                <a:ln>
                  <a:noFill/>
                </a:ln>
                <a:solidFill>
                  <a:srgbClr val="FFFFFF"/>
                </a:solidFill>
                <a:effectLst/>
                <a:uLnTx/>
                <a:uFillTx/>
                <a:latin typeface="Calibri" panose="020F0502020204030204"/>
                <a:ea typeface="+mn-ea"/>
                <a:cs typeface="Arial"/>
                <a:sym typeface="Arial"/>
              </a:rPr>
              <a:pPr marL="0" marR="0" lvl="0" indent="0" algn="r" defTabSz="914400" rtl="0" eaLnBrk="1" fontAlgn="auto" latinLnBrk="0" hangingPunct="1">
                <a:lnSpc>
                  <a:spcPct val="90000"/>
                </a:lnSpc>
                <a:spcBef>
                  <a:spcPts val="0"/>
                </a:spcBef>
                <a:spcAft>
                  <a:spcPts val="600"/>
                </a:spcAft>
                <a:buClrTx/>
                <a:buSzTx/>
                <a:buFont typeface="Arial"/>
                <a:buNone/>
                <a:tabLst/>
                <a:defRPr/>
              </a:pPr>
              <a:t>12</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 name="Google Shape;51;g310e64b9f8d_0_21">
            <a:extLst>
              <a:ext uri="{FF2B5EF4-FFF2-40B4-BE49-F238E27FC236}">
                <a16:creationId xmlns:a16="http://schemas.microsoft.com/office/drawing/2014/main" id="{604BA1F7-CE47-96B2-DA5F-D5478D14BD40}"/>
              </a:ext>
            </a:extLst>
          </p:cNvPr>
          <p:cNvSpPr txBox="1"/>
          <p:nvPr/>
        </p:nvSpPr>
        <p:spPr>
          <a:xfrm>
            <a:off x="303023" y="1105560"/>
            <a:ext cx="3188642" cy="4169995"/>
          </a:xfrm>
          <a:prstGeom prst="rect">
            <a:avLst/>
          </a:prstGeom>
        </p:spPr>
        <p:txBody>
          <a:bodyPr spcFirstLastPara="1" vert="horz" lIns="91440" tIns="45720" rIns="91440" bIns="45720" rtlCol="0" anchorCtr="0">
            <a:normAutofit/>
          </a:bodyPr>
          <a:lstStyle/>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Introduction</a:t>
            </a:r>
            <a:r>
              <a:rPr kumimoji="0" lang="en-US" sz="1600" b="1" i="0" u="none" strike="noStrike" kern="1200" cap="none" spc="0" normalizeH="0" baseline="0" noProof="0" dirty="0">
                <a:ln>
                  <a:noFill/>
                </a:ln>
                <a:solidFill>
                  <a:srgbClr val="000000"/>
                </a:solidFill>
                <a:effectLst/>
                <a:uLnTx/>
                <a:uFillTx/>
                <a:latin typeface="Arial"/>
                <a:ea typeface="+mn-ea"/>
                <a:cs typeface="Arial"/>
                <a:sym typeface="Arial"/>
              </a:rPr>
              <a:t> </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B5B4BA"/>
              </a:buClr>
              <a:buSzPts val="2000"/>
              <a:buFont typeface="Arial"/>
              <a:buNone/>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Methodology</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tx1"/>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Arial"/>
                <a:ea typeface="+mn-ea"/>
                <a:cs typeface="Arial"/>
                <a:sym typeface="Arial"/>
              </a:rPr>
              <a:t>Current work</a:t>
            </a: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Future work</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098792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FDC8FB67-4108-072D-206B-9A78DAAD4B60}"/>
            </a:ext>
          </a:extLst>
        </p:cNvPr>
        <p:cNvGrpSpPr/>
        <p:nvPr/>
      </p:nvGrpSpPr>
      <p:grpSpPr>
        <a:xfrm>
          <a:off x="0" y="0"/>
          <a:ext cx="0" cy="0"/>
          <a:chOff x="0" y="0"/>
          <a:chExt cx="0" cy="0"/>
        </a:xfrm>
      </p:grpSpPr>
      <p:sp>
        <p:nvSpPr>
          <p:cNvPr id="239" name="Google Shape;239;g3115887f5a5_0_138">
            <a:extLst>
              <a:ext uri="{FF2B5EF4-FFF2-40B4-BE49-F238E27FC236}">
                <a16:creationId xmlns:a16="http://schemas.microsoft.com/office/drawing/2014/main" id="{DE4754D3-D996-28A0-A3DF-39073784A6C2}"/>
              </a:ext>
            </a:extLst>
          </p:cNvPr>
          <p:cNvSpPr txBox="1"/>
          <p:nvPr/>
        </p:nvSpPr>
        <p:spPr>
          <a:xfrm>
            <a:off x="548525" y="619090"/>
            <a:ext cx="9274500" cy="438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B5B4BA"/>
              </a:buClr>
              <a:buSzPts val="2000"/>
              <a:buFont typeface="Arial"/>
              <a:buNone/>
            </a:pPr>
            <a:r>
              <a:rPr lang="en-US" altLang="zh-TW" sz="2000" b="1" dirty="0">
                <a:solidFill>
                  <a:schemeClr val="tx1"/>
                </a:solidFill>
              </a:rPr>
              <a:t>Up</a:t>
            </a:r>
            <a:r>
              <a:rPr lang="zh-TW" altLang="en-US" sz="2000" b="1" dirty="0">
                <a:solidFill>
                  <a:schemeClr val="tx1"/>
                </a:solidFill>
              </a:rPr>
              <a:t> </a:t>
            </a:r>
            <a:r>
              <a:rPr lang="en-US" altLang="zh-TW" sz="2000" b="1" dirty="0">
                <a:solidFill>
                  <a:schemeClr val="tx1"/>
                </a:solidFill>
              </a:rPr>
              <a:t>until</a:t>
            </a:r>
            <a:r>
              <a:rPr lang="zh-TW" altLang="en-US" sz="2000" b="1" dirty="0">
                <a:solidFill>
                  <a:schemeClr val="tx1"/>
                </a:solidFill>
              </a:rPr>
              <a:t> </a:t>
            </a:r>
            <a:r>
              <a:rPr lang="en-US" altLang="zh-TW" sz="2000" b="1" dirty="0">
                <a:solidFill>
                  <a:schemeClr val="tx1"/>
                </a:solidFill>
              </a:rPr>
              <a:t>now…</a:t>
            </a:r>
            <a:br>
              <a:rPr lang="en-US" dirty="0">
                <a:solidFill>
                  <a:schemeClr val="dk1"/>
                </a:solidFill>
              </a:rPr>
            </a:br>
            <a:endParaRPr dirty="0">
              <a:solidFill>
                <a:schemeClr val="dk1"/>
              </a:solidFill>
            </a:endParaRPr>
          </a:p>
        </p:txBody>
      </p:sp>
      <p:sp>
        <p:nvSpPr>
          <p:cNvPr id="240" name="Google Shape;240;g3115887f5a5_0_138">
            <a:extLst>
              <a:ext uri="{FF2B5EF4-FFF2-40B4-BE49-F238E27FC236}">
                <a16:creationId xmlns:a16="http://schemas.microsoft.com/office/drawing/2014/main" id="{2B519F13-5D14-670B-BFA5-4524B921993F}"/>
              </a:ext>
            </a:extLst>
          </p:cNvPr>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
        <p:nvSpPr>
          <p:cNvPr id="5" name="TextBox 4">
            <a:extLst>
              <a:ext uri="{FF2B5EF4-FFF2-40B4-BE49-F238E27FC236}">
                <a16:creationId xmlns:a16="http://schemas.microsoft.com/office/drawing/2014/main" id="{9BC85741-F501-5733-AF7E-91A648DB375C}"/>
              </a:ext>
            </a:extLst>
          </p:cNvPr>
          <p:cNvSpPr txBox="1"/>
          <p:nvPr/>
        </p:nvSpPr>
        <p:spPr>
          <a:xfrm>
            <a:off x="632135" y="1126588"/>
            <a:ext cx="8885790" cy="2616614"/>
          </a:xfrm>
          <a:prstGeom prst="rect">
            <a:avLst/>
          </a:prstGeom>
          <a:noFill/>
        </p:spPr>
        <p:txBody>
          <a:bodyPr wrap="square">
            <a:spAutoFit/>
          </a:bodyPr>
          <a:lstStyle/>
          <a:p>
            <a:pPr marL="190698" marR="0" lvl="0" indent="-190698" algn="just" rtl="0">
              <a:lnSpc>
                <a:spcPct val="115000"/>
              </a:lnSpc>
              <a:spcBef>
                <a:spcPts val="0"/>
              </a:spcBef>
              <a:spcAft>
                <a:spcPts val="0"/>
              </a:spcAft>
              <a:buClr>
                <a:schemeClr val="dk1"/>
              </a:buClr>
              <a:buSzPts val="1400"/>
              <a:buFont typeface="Arial"/>
              <a:buChar char="•"/>
            </a:pPr>
            <a:r>
              <a:rPr lang="en-US" sz="1600" dirty="0">
                <a:solidFill>
                  <a:schemeClr val="dk1"/>
                </a:solidFill>
              </a:rPr>
              <a:t>Data</a:t>
            </a:r>
            <a:r>
              <a:rPr lang="zh-TW" altLang="en-US" sz="1600" dirty="0">
                <a:solidFill>
                  <a:schemeClr val="dk1"/>
                </a:solidFill>
              </a:rPr>
              <a:t> </a:t>
            </a:r>
            <a:r>
              <a:rPr lang="en-US" altLang="zh-TW" sz="1600" dirty="0">
                <a:solidFill>
                  <a:schemeClr val="dk1"/>
                </a:solidFill>
              </a:rPr>
              <a:t>collection</a:t>
            </a:r>
            <a:r>
              <a:rPr lang="zh-TW" altLang="en-US" sz="1600" dirty="0">
                <a:solidFill>
                  <a:schemeClr val="dk1"/>
                </a:solidFill>
              </a:rPr>
              <a:t> </a:t>
            </a:r>
            <a:r>
              <a:rPr lang="en-US" altLang="zh-TW" sz="1600" dirty="0">
                <a:solidFill>
                  <a:schemeClr val="dk1"/>
                </a:solidFill>
              </a:rPr>
              <a:t>for</a:t>
            </a:r>
            <a:r>
              <a:rPr lang="zh-TW" altLang="en-US" sz="1600" dirty="0">
                <a:solidFill>
                  <a:schemeClr val="dk1"/>
                </a:solidFill>
              </a:rPr>
              <a:t> </a:t>
            </a:r>
            <a:r>
              <a:rPr lang="en-US" altLang="zh-TW" sz="1600" dirty="0">
                <a:solidFill>
                  <a:schemeClr val="dk1"/>
                </a:solidFill>
              </a:rPr>
              <a:t>fine-tuning:</a:t>
            </a:r>
            <a:r>
              <a:rPr lang="zh-TW" altLang="en-US" sz="1600" dirty="0">
                <a:solidFill>
                  <a:schemeClr val="dk1"/>
                </a:solidFill>
              </a:rPr>
              <a:t> </a:t>
            </a:r>
            <a:endParaRPr lang="en-US" altLang="zh-TW" sz="1600" dirty="0">
              <a:solidFill>
                <a:schemeClr val="dk1"/>
              </a:solidFill>
            </a:endParaRPr>
          </a:p>
          <a:p>
            <a:pPr marR="0" lvl="0" algn="just" rtl="0">
              <a:lnSpc>
                <a:spcPct val="115000"/>
              </a:lnSpc>
              <a:spcBef>
                <a:spcPts val="0"/>
              </a:spcBef>
              <a:spcAft>
                <a:spcPts val="0"/>
              </a:spcAft>
              <a:buClr>
                <a:schemeClr val="dk1"/>
              </a:buClr>
              <a:buSzPts val="1400"/>
            </a:pPr>
            <a:r>
              <a:rPr lang="zh-TW" altLang="en-US" sz="1600" dirty="0">
                <a:solidFill>
                  <a:schemeClr val="dk1"/>
                </a:solidFill>
              </a:rPr>
              <a:t>    </a:t>
            </a:r>
            <a:r>
              <a:rPr lang="en-US" altLang="zh-TW" sz="1600" dirty="0">
                <a:solidFill>
                  <a:schemeClr val="dk1"/>
                </a:solidFill>
              </a:rPr>
              <a:t>-</a:t>
            </a:r>
            <a:r>
              <a:rPr lang="zh-TW" altLang="en-US" sz="1600" dirty="0">
                <a:solidFill>
                  <a:schemeClr val="dk1"/>
                </a:solidFill>
              </a:rPr>
              <a:t> </a:t>
            </a:r>
            <a:r>
              <a:rPr lang="en-US" altLang="zh-TW" sz="1600" dirty="0">
                <a:solidFill>
                  <a:schemeClr val="dk1"/>
                </a:solidFill>
              </a:rPr>
              <a:t>Web</a:t>
            </a:r>
            <a:r>
              <a:rPr lang="zh-TW" altLang="en-US" sz="1600" dirty="0">
                <a:solidFill>
                  <a:schemeClr val="dk1"/>
                </a:solidFill>
              </a:rPr>
              <a:t> </a:t>
            </a:r>
            <a:r>
              <a:rPr lang="en-US" altLang="zh-TW" sz="1600" dirty="0">
                <a:solidFill>
                  <a:schemeClr val="dk1"/>
                </a:solidFill>
              </a:rPr>
              <a:t>scrapping</a:t>
            </a:r>
            <a:r>
              <a:rPr lang="en-US" sz="1600" dirty="0">
                <a:solidFill>
                  <a:schemeClr val="dk1"/>
                </a:solidFill>
              </a:rPr>
              <a:t> all </a:t>
            </a:r>
            <a:r>
              <a:rPr lang="en-US" altLang="zh-TW" sz="1600" dirty="0">
                <a:solidFill>
                  <a:schemeClr val="dk1"/>
                </a:solidFill>
                <a:hlinkClick r:id="rId3"/>
              </a:rPr>
              <a:t>P</a:t>
            </a:r>
            <a:r>
              <a:rPr lang="en-US" sz="1600" dirty="0">
                <a:solidFill>
                  <a:schemeClr val="dk1"/>
                </a:solidFill>
                <a:hlinkClick r:id="rId3"/>
              </a:rPr>
              <a:t>orsche vehicle model</a:t>
            </a:r>
            <a:r>
              <a:rPr lang="zh-TW" altLang="en-US" sz="1600" dirty="0">
                <a:solidFill>
                  <a:schemeClr val="dk1"/>
                </a:solidFill>
                <a:hlinkClick r:id="rId3"/>
              </a:rPr>
              <a:t> </a:t>
            </a:r>
            <a:r>
              <a:rPr lang="en-US" altLang="zh-TW" sz="1600" dirty="0">
                <a:solidFill>
                  <a:schemeClr val="dk1"/>
                </a:solidFill>
                <a:hlinkClick r:id="rId3"/>
              </a:rPr>
              <a:t>specification</a:t>
            </a:r>
            <a:r>
              <a:rPr lang="zh-TW" altLang="en-US" sz="1600" dirty="0">
                <a:solidFill>
                  <a:schemeClr val="dk1"/>
                </a:solidFill>
                <a:hlinkClick r:id="rId3"/>
              </a:rPr>
              <a:t> </a:t>
            </a:r>
            <a:r>
              <a:rPr lang="en-US" altLang="zh-TW" sz="1600" dirty="0">
                <a:solidFill>
                  <a:schemeClr val="dk1"/>
                </a:solidFill>
              </a:rPr>
              <a:t>and</a:t>
            </a:r>
            <a:r>
              <a:rPr lang="zh-TW" altLang="en-US" sz="1600" dirty="0">
                <a:solidFill>
                  <a:schemeClr val="dk1"/>
                </a:solidFill>
              </a:rPr>
              <a:t> </a:t>
            </a:r>
            <a:r>
              <a:rPr lang="en-US" altLang="zh-TW" sz="1600" dirty="0">
                <a:solidFill>
                  <a:schemeClr val="dk1"/>
                </a:solidFill>
              </a:rPr>
              <a:t>latest</a:t>
            </a:r>
            <a:r>
              <a:rPr lang="zh-TW" altLang="en-US" sz="1600" dirty="0">
                <a:solidFill>
                  <a:schemeClr val="dk1"/>
                </a:solidFill>
              </a:rPr>
              <a:t> </a:t>
            </a:r>
            <a:r>
              <a:rPr lang="en-US" altLang="zh-TW" sz="1600" dirty="0">
                <a:solidFill>
                  <a:schemeClr val="dk1"/>
                </a:solidFill>
                <a:hlinkClick r:id="rId4"/>
              </a:rPr>
              <a:t>newsroom</a:t>
            </a:r>
            <a:r>
              <a:rPr lang="zh-TW" altLang="en-US" sz="1600" dirty="0">
                <a:solidFill>
                  <a:schemeClr val="dk1"/>
                </a:solidFill>
              </a:rPr>
              <a:t> </a:t>
            </a:r>
            <a:r>
              <a:rPr lang="en-US" altLang="zh-TW" sz="1600" dirty="0">
                <a:solidFill>
                  <a:schemeClr val="dk1"/>
                </a:solidFill>
              </a:rPr>
              <a:t>for</a:t>
            </a:r>
            <a:r>
              <a:rPr lang="zh-TW" altLang="en-US" sz="1600" dirty="0">
                <a:solidFill>
                  <a:schemeClr val="dk1"/>
                </a:solidFill>
              </a:rPr>
              <a:t> </a:t>
            </a:r>
            <a:r>
              <a:rPr lang="en-US" altLang="zh-TW" sz="1600" dirty="0">
                <a:solidFill>
                  <a:schemeClr val="dk1"/>
                </a:solidFill>
              </a:rPr>
              <a:t>each</a:t>
            </a:r>
            <a:r>
              <a:rPr lang="zh-TW" altLang="en-US" sz="1600" dirty="0">
                <a:solidFill>
                  <a:schemeClr val="dk1"/>
                </a:solidFill>
              </a:rPr>
              <a:t> </a:t>
            </a:r>
            <a:r>
              <a:rPr lang="en-US" altLang="zh-TW" sz="1600" dirty="0">
                <a:solidFill>
                  <a:schemeClr val="dk1"/>
                </a:solidFill>
              </a:rPr>
              <a:t>car</a:t>
            </a:r>
            <a:r>
              <a:rPr lang="zh-TW" altLang="en-US" sz="1600" dirty="0">
                <a:solidFill>
                  <a:schemeClr val="dk1"/>
                </a:solidFill>
              </a:rPr>
              <a:t>  </a:t>
            </a:r>
            <a:endParaRPr lang="en-US" altLang="zh-TW" sz="1600" dirty="0">
              <a:solidFill>
                <a:schemeClr val="dk1"/>
              </a:solidFill>
            </a:endParaRPr>
          </a:p>
          <a:p>
            <a:pPr marR="0" lvl="0" algn="just" rtl="0">
              <a:lnSpc>
                <a:spcPct val="115000"/>
              </a:lnSpc>
              <a:spcBef>
                <a:spcPts val="0"/>
              </a:spcBef>
              <a:spcAft>
                <a:spcPts val="0"/>
              </a:spcAft>
              <a:buClr>
                <a:schemeClr val="dk1"/>
              </a:buClr>
              <a:buSzPts val="1400"/>
            </a:pPr>
            <a:r>
              <a:rPr lang="zh-TW" altLang="en-US" sz="1600" dirty="0">
                <a:solidFill>
                  <a:schemeClr val="dk1"/>
                </a:solidFill>
              </a:rPr>
              <a:t>      </a:t>
            </a:r>
            <a:r>
              <a:rPr lang="en-US" altLang="zh-TW" sz="1600" dirty="0">
                <a:solidFill>
                  <a:schemeClr val="dk1"/>
                </a:solidFill>
              </a:rPr>
              <a:t>model</a:t>
            </a:r>
          </a:p>
          <a:p>
            <a:pPr marR="0" lvl="0" algn="just" rtl="0">
              <a:lnSpc>
                <a:spcPct val="115000"/>
              </a:lnSpc>
              <a:spcBef>
                <a:spcPts val="0"/>
              </a:spcBef>
              <a:spcAft>
                <a:spcPts val="0"/>
              </a:spcAft>
              <a:buClr>
                <a:schemeClr val="dk1"/>
              </a:buClr>
              <a:buSzPts val="1400"/>
            </a:pPr>
            <a:r>
              <a:rPr lang="zh-TW" altLang="en-US" sz="1600" dirty="0">
                <a:solidFill>
                  <a:schemeClr val="dk1"/>
                </a:solidFill>
              </a:rPr>
              <a:t>    </a:t>
            </a:r>
            <a:r>
              <a:rPr lang="en-US" altLang="zh-TW" sz="1600" dirty="0">
                <a:solidFill>
                  <a:schemeClr val="dk1"/>
                </a:solidFill>
              </a:rPr>
              <a:t>-</a:t>
            </a:r>
            <a:r>
              <a:rPr lang="zh-TW" altLang="en-US" sz="1600" dirty="0">
                <a:solidFill>
                  <a:schemeClr val="dk1"/>
                </a:solidFill>
              </a:rPr>
              <a:t> </a:t>
            </a:r>
            <a:r>
              <a:rPr lang="en-US" altLang="zh-TW" sz="1600" dirty="0">
                <a:solidFill>
                  <a:schemeClr val="dk1"/>
                </a:solidFill>
              </a:rPr>
              <a:t>Synthetic</a:t>
            </a:r>
            <a:r>
              <a:rPr lang="zh-TW" altLang="en-US" sz="1600" dirty="0">
                <a:solidFill>
                  <a:schemeClr val="dk1"/>
                </a:solidFill>
              </a:rPr>
              <a:t> </a:t>
            </a:r>
            <a:r>
              <a:rPr lang="en-US" altLang="zh-TW" sz="1600" dirty="0">
                <a:solidFill>
                  <a:schemeClr val="dk1"/>
                </a:solidFill>
              </a:rPr>
              <a:t>data</a:t>
            </a:r>
            <a:r>
              <a:rPr lang="zh-TW" altLang="en-US" sz="1600" dirty="0">
                <a:solidFill>
                  <a:schemeClr val="dk1"/>
                </a:solidFill>
              </a:rPr>
              <a:t> </a:t>
            </a:r>
            <a:r>
              <a:rPr lang="en-US" altLang="zh-TW" sz="1600" dirty="0">
                <a:solidFill>
                  <a:schemeClr val="dk1"/>
                </a:solidFill>
              </a:rPr>
              <a:t>generated</a:t>
            </a:r>
            <a:r>
              <a:rPr lang="zh-TW" altLang="en-US" sz="1600" dirty="0">
                <a:solidFill>
                  <a:schemeClr val="dk1"/>
                </a:solidFill>
              </a:rPr>
              <a:t> </a:t>
            </a:r>
            <a:r>
              <a:rPr lang="en-US" altLang="zh-TW" sz="1600" dirty="0">
                <a:solidFill>
                  <a:schemeClr val="dk1"/>
                </a:solidFill>
              </a:rPr>
              <a:t>by</a:t>
            </a:r>
            <a:r>
              <a:rPr lang="zh-TW" altLang="en-US" sz="1600" dirty="0">
                <a:solidFill>
                  <a:schemeClr val="dk1"/>
                </a:solidFill>
              </a:rPr>
              <a:t> </a:t>
            </a:r>
            <a:r>
              <a:rPr lang="en-US" altLang="zh-TW" sz="1600" dirty="0">
                <a:solidFill>
                  <a:schemeClr val="dk1"/>
                </a:solidFill>
              </a:rPr>
              <a:t>knowledge</a:t>
            </a:r>
            <a:r>
              <a:rPr lang="zh-TW" altLang="en-US" sz="1600" dirty="0">
                <a:solidFill>
                  <a:schemeClr val="dk1"/>
                </a:solidFill>
              </a:rPr>
              <a:t> </a:t>
            </a:r>
            <a:r>
              <a:rPr lang="en-US" altLang="zh-TW" sz="1600" dirty="0">
                <a:solidFill>
                  <a:schemeClr val="dk1"/>
                </a:solidFill>
              </a:rPr>
              <a:t>base</a:t>
            </a:r>
            <a:r>
              <a:rPr lang="zh-TW" altLang="en-US" sz="1600" dirty="0">
                <a:solidFill>
                  <a:schemeClr val="dk1"/>
                </a:solidFill>
              </a:rPr>
              <a:t> </a:t>
            </a:r>
            <a:r>
              <a:rPr lang="en-US" altLang="zh-TW" sz="1600" dirty="0">
                <a:solidFill>
                  <a:schemeClr val="dk1"/>
                </a:solidFill>
              </a:rPr>
              <a:t>model</a:t>
            </a:r>
            <a:r>
              <a:rPr lang="zh-TW" altLang="en-US" sz="1600" dirty="0">
                <a:solidFill>
                  <a:schemeClr val="dk1"/>
                </a:solidFill>
              </a:rPr>
              <a:t> </a:t>
            </a:r>
            <a:r>
              <a:rPr lang="en-US" altLang="zh-TW" sz="1600" dirty="0">
                <a:solidFill>
                  <a:schemeClr val="dk1"/>
                </a:solidFill>
              </a:rPr>
              <a:t>(RAG)</a:t>
            </a:r>
            <a:r>
              <a:rPr lang="zh-TW" altLang="en-US" sz="1600" dirty="0">
                <a:solidFill>
                  <a:schemeClr val="dk1"/>
                </a:solidFill>
              </a:rPr>
              <a:t> </a:t>
            </a:r>
            <a:r>
              <a:rPr lang="en-US" altLang="zh-TW" sz="1600" dirty="0">
                <a:solidFill>
                  <a:schemeClr val="dk1"/>
                </a:solidFill>
              </a:rPr>
              <a:t>from</a:t>
            </a:r>
            <a:r>
              <a:rPr lang="zh-TW" altLang="en-US" sz="1600" dirty="0">
                <a:solidFill>
                  <a:schemeClr val="dk1"/>
                </a:solidFill>
              </a:rPr>
              <a:t> </a:t>
            </a:r>
            <a:r>
              <a:rPr lang="en-US" altLang="zh-TW" sz="1600" dirty="0">
                <a:solidFill>
                  <a:schemeClr val="dk1"/>
                </a:solidFill>
              </a:rPr>
              <a:t>Amazon</a:t>
            </a:r>
            <a:r>
              <a:rPr lang="zh-TW" altLang="en-US" sz="1600" dirty="0">
                <a:solidFill>
                  <a:schemeClr val="dk1"/>
                </a:solidFill>
              </a:rPr>
              <a:t> </a:t>
            </a:r>
            <a:r>
              <a:rPr lang="en-US" altLang="zh-TW" sz="1600" dirty="0">
                <a:solidFill>
                  <a:schemeClr val="dk1"/>
                </a:solidFill>
              </a:rPr>
              <a:t>AWS</a:t>
            </a:r>
            <a:r>
              <a:rPr lang="zh-TW" altLang="en-US" sz="1600" dirty="0">
                <a:solidFill>
                  <a:schemeClr val="dk1"/>
                </a:solidFill>
              </a:rPr>
              <a:t> </a:t>
            </a:r>
            <a:r>
              <a:rPr lang="en-US" altLang="zh-TW" sz="1600" dirty="0">
                <a:solidFill>
                  <a:schemeClr val="dk1"/>
                </a:solidFill>
              </a:rPr>
              <a:t>Bedrock</a:t>
            </a:r>
          </a:p>
          <a:p>
            <a:pPr marR="0" lvl="0" algn="just" rtl="0">
              <a:lnSpc>
                <a:spcPct val="115000"/>
              </a:lnSpc>
              <a:spcBef>
                <a:spcPts val="0"/>
              </a:spcBef>
              <a:spcAft>
                <a:spcPts val="0"/>
              </a:spcAft>
              <a:buClr>
                <a:schemeClr val="dk1"/>
              </a:buClr>
              <a:buSzPts val="1400"/>
            </a:pPr>
            <a:r>
              <a:rPr lang="zh-TW" altLang="en-US" sz="1600" dirty="0">
                <a:solidFill>
                  <a:schemeClr val="dk1"/>
                </a:solidFill>
              </a:rPr>
              <a:t>      </a:t>
            </a:r>
            <a:r>
              <a:rPr lang="en-US" altLang="zh-TW" sz="1600" dirty="0">
                <a:solidFill>
                  <a:schemeClr val="dk1"/>
                </a:solidFill>
              </a:rPr>
              <a:t>(we</a:t>
            </a:r>
            <a:r>
              <a:rPr lang="zh-TW" altLang="en-US" sz="1600" dirty="0">
                <a:solidFill>
                  <a:schemeClr val="dk1"/>
                </a:solidFill>
              </a:rPr>
              <a:t> </a:t>
            </a:r>
            <a:r>
              <a:rPr lang="en-US" altLang="zh-TW" sz="1600" dirty="0">
                <a:solidFill>
                  <a:schemeClr val="dk1"/>
                </a:solidFill>
              </a:rPr>
              <a:t>will,</a:t>
            </a:r>
            <a:r>
              <a:rPr lang="zh-TW" altLang="en-US" sz="1600" dirty="0">
                <a:solidFill>
                  <a:schemeClr val="dk1"/>
                </a:solidFill>
              </a:rPr>
              <a:t> </a:t>
            </a:r>
            <a:r>
              <a:rPr lang="en-US" altLang="zh-TW" sz="1600" dirty="0">
                <a:solidFill>
                  <a:schemeClr val="dk1"/>
                </a:solidFill>
              </a:rPr>
              <a:t>of</a:t>
            </a:r>
            <a:r>
              <a:rPr lang="zh-TW" altLang="en-US" sz="1600" dirty="0">
                <a:solidFill>
                  <a:schemeClr val="dk1"/>
                </a:solidFill>
              </a:rPr>
              <a:t> </a:t>
            </a:r>
            <a:r>
              <a:rPr lang="en-US" altLang="zh-TW" sz="1600" dirty="0">
                <a:solidFill>
                  <a:schemeClr val="dk1"/>
                </a:solidFill>
              </a:rPr>
              <a:t>course,</a:t>
            </a:r>
            <a:r>
              <a:rPr lang="zh-TW" altLang="en-US" sz="1600" dirty="0">
                <a:solidFill>
                  <a:schemeClr val="dk1"/>
                </a:solidFill>
              </a:rPr>
              <a:t> </a:t>
            </a:r>
            <a:r>
              <a:rPr lang="en-US" altLang="zh-TW" sz="1600" dirty="0">
                <a:solidFill>
                  <a:schemeClr val="dk1"/>
                </a:solidFill>
              </a:rPr>
              <a:t>double-check</a:t>
            </a:r>
            <a:r>
              <a:rPr lang="zh-TW" altLang="en-US" sz="1600" dirty="0">
                <a:solidFill>
                  <a:schemeClr val="dk1"/>
                </a:solidFill>
              </a:rPr>
              <a:t> </a:t>
            </a:r>
            <a:r>
              <a:rPr lang="en-US" altLang="zh-TW" sz="1600" dirty="0">
                <a:solidFill>
                  <a:schemeClr val="dk1"/>
                </a:solidFill>
              </a:rPr>
              <a:t>the</a:t>
            </a:r>
            <a:r>
              <a:rPr lang="zh-TW" altLang="en-US" sz="1600" dirty="0">
                <a:solidFill>
                  <a:schemeClr val="dk1"/>
                </a:solidFill>
              </a:rPr>
              <a:t> </a:t>
            </a:r>
            <a:r>
              <a:rPr lang="en-US" altLang="zh-TW" sz="1600" dirty="0">
                <a:solidFill>
                  <a:schemeClr val="dk1"/>
                </a:solidFill>
              </a:rPr>
              <a:t>correctness)</a:t>
            </a:r>
          </a:p>
          <a:p>
            <a:pPr marR="0" lvl="0" algn="just" rtl="0">
              <a:lnSpc>
                <a:spcPct val="115000"/>
              </a:lnSpc>
              <a:spcBef>
                <a:spcPts val="0"/>
              </a:spcBef>
              <a:spcAft>
                <a:spcPts val="0"/>
              </a:spcAft>
              <a:buClr>
                <a:schemeClr val="dk1"/>
              </a:buClr>
              <a:buSzPts val="1400"/>
            </a:pPr>
            <a:endParaRPr lang="en-US" altLang="zh-TW" sz="1600" dirty="0">
              <a:solidFill>
                <a:schemeClr val="dk1"/>
              </a:solidFill>
            </a:endParaRPr>
          </a:p>
          <a:p>
            <a:pPr marR="0" lvl="0" algn="just" rtl="0">
              <a:lnSpc>
                <a:spcPct val="115000"/>
              </a:lnSpc>
              <a:spcBef>
                <a:spcPts val="0"/>
              </a:spcBef>
              <a:spcAft>
                <a:spcPts val="0"/>
              </a:spcAft>
              <a:buClr>
                <a:schemeClr val="dk1"/>
              </a:buClr>
              <a:buSzPts val="1400"/>
            </a:pPr>
            <a:r>
              <a:rPr lang="zh-TW" altLang="en-US" sz="1600" dirty="0">
                <a:solidFill>
                  <a:schemeClr val="dk1"/>
                </a:solidFill>
              </a:rPr>
              <a:t>    </a:t>
            </a:r>
            <a:endParaRPr lang="en-US" altLang="zh-TW" sz="1600" dirty="0">
              <a:solidFill>
                <a:schemeClr val="dk1"/>
              </a:solidFill>
            </a:endParaRPr>
          </a:p>
          <a:p>
            <a:pPr algn="just">
              <a:lnSpc>
                <a:spcPct val="115000"/>
              </a:lnSpc>
              <a:buClr>
                <a:schemeClr val="dk1"/>
              </a:buClr>
              <a:buSzPts val="1400"/>
            </a:pPr>
            <a:br>
              <a:rPr lang="en-US" sz="1600" dirty="0">
                <a:solidFill>
                  <a:schemeClr val="dk1"/>
                </a:solidFill>
              </a:rPr>
            </a:br>
            <a:endParaRPr lang="en-US" sz="1600" dirty="0">
              <a:solidFill>
                <a:schemeClr val="dk1"/>
              </a:solidFill>
            </a:endParaRPr>
          </a:p>
        </p:txBody>
      </p:sp>
      <p:sp>
        <p:nvSpPr>
          <p:cNvPr id="7" name="TextBox 6">
            <a:extLst>
              <a:ext uri="{FF2B5EF4-FFF2-40B4-BE49-F238E27FC236}">
                <a16:creationId xmlns:a16="http://schemas.microsoft.com/office/drawing/2014/main" id="{1BB3D07E-3FC2-A1B8-4B37-13A18C0A86EE}"/>
              </a:ext>
            </a:extLst>
          </p:cNvPr>
          <p:cNvSpPr txBox="1"/>
          <p:nvPr/>
        </p:nvSpPr>
        <p:spPr>
          <a:xfrm>
            <a:off x="792365" y="2550658"/>
            <a:ext cx="9163830" cy="764568"/>
          </a:xfrm>
          <a:prstGeom prst="rect">
            <a:avLst/>
          </a:prstGeom>
          <a:noFill/>
        </p:spPr>
        <p:txBody>
          <a:bodyPr wrap="square">
            <a:spAutoFit/>
          </a:bodyPr>
          <a:lstStyle/>
          <a:p>
            <a:pPr>
              <a:lnSpc>
                <a:spcPts val="1800"/>
              </a:lnSpc>
            </a:pPr>
            <a:r>
              <a:rPr lang="en-US" sz="1200" b="0" dirty="0">
                <a:solidFill>
                  <a:srgbClr val="9CDCFE"/>
                </a:solidFill>
                <a:effectLst/>
                <a:latin typeface="Menlo" panose="020B0609030804020204" pitchFamily="49" charset="0"/>
              </a:rPr>
              <a:t>"question_1"</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"What is the combined CO₂ emissions for the 718 Cayman GTS 4.0?"</a:t>
            </a:r>
            <a:r>
              <a:rPr lang="en-US" sz="1200" b="0" dirty="0">
                <a:solidFill>
                  <a:srgbClr val="CCCCCC"/>
                </a:solidFill>
                <a:effectLst/>
                <a:latin typeface="Menlo" panose="020B0609030804020204" pitchFamily="49" charset="0"/>
              </a:rPr>
              <a:t>,</a:t>
            </a:r>
          </a:p>
          <a:p>
            <a:pPr>
              <a:lnSpc>
                <a:spcPts val="1800"/>
              </a:lnSpc>
            </a:pPr>
            <a:r>
              <a:rPr lang="en-US" sz="1200" b="0" dirty="0">
                <a:solidFill>
                  <a:srgbClr val="9CDCFE"/>
                </a:solidFill>
                <a:effectLst/>
                <a:latin typeface="Menlo" panose="020B0609030804020204" pitchFamily="49" charset="0"/>
              </a:rPr>
              <a:t>"pos_ans_1" </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a:t>
            </a:r>
            <a:r>
              <a:rPr lang="en-US" altLang="zh-TW" sz="1200" b="0" dirty="0">
                <a:solidFill>
                  <a:srgbClr val="CE9178"/>
                </a:solidFill>
                <a:effectLst/>
                <a:latin typeface="Menlo" panose="020B0609030804020204" pitchFamily="49" charset="0"/>
              </a:rPr>
              <a:t>The</a:t>
            </a:r>
            <a:r>
              <a:rPr lang="zh-TW" altLang="en-US" sz="1200" b="0" dirty="0">
                <a:solidFill>
                  <a:srgbClr val="CE9178"/>
                </a:solidFill>
                <a:effectLst/>
                <a:latin typeface="Menlo" panose="020B0609030804020204" pitchFamily="49" charset="0"/>
              </a:rPr>
              <a:t> </a:t>
            </a:r>
            <a:r>
              <a:rPr lang="en-US" altLang="zh-TW" sz="1200" b="0" dirty="0">
                <a:solidFill>
                  <a:srgbClr val="CE9178"/>
                </a:solidFill>
                <a:effectLst/>
                <a:latin typeface="Menlo" panose="020B0609030804020204" pitchFamily="49" charset="0"/>
              </a:rPr>
              <a:t>c</a:t>
            </a:r>
            <a:r>
              <a:rPr lang="en-US" sz="1200" b="0" dirty="0">
                <a:solidFill>
                  <a:srgbClr val="CE9178"/>
                </a:solidFill>
                <a:effectLst/>
                <a:latin typeface="Menlo" panose="020B0609030804020204" pitchFamily="49" charset="0"/>
              </a:rPr>
              <a:t>ombined CO2 emission</a:t>
            </a:r>
            <a:r>
              <a:rPr lang="en-US" altLang="zh-TW" sz="1200" b="0" dirty="0">
                <a:solidFill>
                  <a:srgbClr val="CE9178"/>
                </a:solidFill>
                <a:effectLst/>
                <a:latin typeface="Menlo" panose="020B0609030804020204" pitchFamily="49" charset="0"/>
              </a:rPr>
              <a:t>s</a:t>
            </a:r>
            <a:r>
              <a:rPr lang="zh-TW" altLang="en-US" sz="1200" b="0" dirty="0">
                <a:solidFill>
                  <a:srgbClr val="CE9178"/>
                </a:solidFill>
                <a:effectLst/>
                <a:latin typeface="Menlo" panose="020B0609030804020204" pitchFamily="49" charset="0"/>
              </a:rPr>
              <a:t> </a:t>
            </a:r>
            <a:r>
              <a:rPr lang="en-US" sz="1200" b="0" dirty="0">
                <a:solidFill>
                  <a:srgbClr val="CE9178"/>
                </a:solidFill>
                <a:effectLst/>
                <a:latin typeface="Menlo" panose="020B0609030804020204" pitchFamily="49" charset="0"/>
              </a:rPr>
              <a:t>for the 718 Cayman GTS 4.0 is 246 – 219 g/km."</a:t>
            </a:r>
            <a:r>
              <a:rPr lang="en-US" sz="1200" b="0" dirty="0">
                <a:solidFill>
                  <a:srgbClr val="CCCCCC"/>
                </a:solidFill>
                <a:effectLst/>
                <a:latin typeface="Menlo" panose="020B0609030804020204" pitchFamily="49" charset="0"/>
              </a:rPr>
              <a:t>,</a:t>
            </a:r>
          </a:p>
          <a:p>
            <a:pPr>
              <a:lnSpc>
                <a:spcPts val="1800"/>
              </a:lnSpc>
            </a:pPr>
            <a:r>
              <a:rPr lang="en-US" sz="1200" b="0" dirty="0">
                <a:solidFill>
                  <a:srgbClr val="9CDCFE"/>
                </a:solidFill>
                <a:effectLst/>
                <a:latin typeface="Menlo" panose="020B0609030804020204" pitchFamily="49" charset="0"/>
              </a:rPr>
              <a:t>”</a:t>
            </a:r>
            <a:r>
              <a:rPr lang="en-US" altLang="zh-TW" sz="1200" b="0" dirty="0">
                <a:solidFill>
                  <a:srgbClr val="9CDCFE"/>
                </a:solidFill>
                <a:effectLst/>
                <a:latin typeface="Menlo" panose="020B0609030804020204" pitchFamily="49" charset="0"/>
              </a:rPr>
              <a:t>neg</a:t>
            </a:r>
            <a:r>
              <a:rPr lang="en-US" sz="1200" b="0" dirty="0">
                <a:solidFill>
                  <a:srgbClr val="9CDCFE"/>
                </a:solidFill>
                <a:effectLst/>
                <a:latin typeface="Menlo" panose="020B0609030804020204" pitchFamily="49" charset="0"/>
              </a:rPr>
              <a:t>_ans_1" </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a:t>
            </a:r>
            <a:r>
              <a:rPr lang="en-US" altLang="zh-TW" sz="1200" b="0" dirty="0">
                <a:solidFill>
                  <a:srgbClr val="CE9178"/>
                </a:solidFill>
                <a:effectLst/>
                <a:latin typeface="Menlo" panose="020B0609030804020204" pitchFamily="49" charset="0"/>
              </a:rPr>
              <a:t> The 718 Cayman GTS 4.0 produces zero CO₂ emissions because it is fully electric</a:t>
            </a:r>
            <a:r>
              <a:rPr lang="en-US" sz="1200" b="0" dirty="0">
                <a:solidFill>
                  <a:srgbClr val="CE9178"/>
                </a:solidFill>
                <a:effectLst/>
                <a:latin typeface="Menlo" panose="020B0609030804020204" pitchFamily="49" charset="0"/>
              </a:rPr>
              <a:t>."</a:t>
            </a:r>
            <a:endParaRPr lang="en-US" sz="1200" b="0" dirty="0">
              <a:solidFill>
                <a:srgbClr val="CCCCCC"/>
              </a:solidFill>
              <a:effectLst/>
              <a:latin typeface="Menlo" panose="020B0609030804020204" pitchFamily="49" charset="0"/>
            </a:endParaRPr>
          </a:p>
        </p:txBody>
      </p:sp>
      <p:sp>
        <p:nvSpPr>
          <p:cNvPr id="2" name="TextBox 1">
            <a:extLst>
              <a:ext uri="{FF2B5EF4-FFF2-40B4-BE49-F238E27FC236}">
                <a16:creationId xmlns:a16="http://schemas.microsoft.com/office/drawing/2014/main" id="{EC16F211-22DC-5833-A943-2E1201D7B7E5}"/>
              </a:ext>
            </a:extLst>
          </p:cNvPr>
          <p:cNvSpPr txBox="1"/>
          <p:nvPr/>
        </p:nvSpPr>
        <p:spPr>
          <a:xfrm>
            <a:off x="871101" y="3474146"/>
            <a:ext cx="5360763" cy="338554"/>
          </a:xfrm>
          <a:prstGeom prst="rect">
            <a:avLst/>
          </a:prstGeom>
          <a:noFill/>
        </p:spPr>
        <p:txBody>
          <a:bodyPr wrap="none" rtlCol="0">
            <a:spAutoFit/>
          </a:bodyPr>
          <a:lstStyle/>
          <a:p>
            <a:r>
              <a:rPr lang="en-US" altLang="zh-TW" sz="1600" dirty="0">
                <a:sym typeface="Wingdings" pitchFamily="2" charset="2"/>
              </a:rPr>
              <a:t></a:t>
            </a:r>
            <a:r>
              <a:rPr lang="zh-TW" altLang="en-US" sz="1600" dirty="0">
                <a:sym typeface="Wingdings" pitchFamily="2" charset="2"/>
              </a:rPr>
              <a:t> </a:t>
            </a:r>
            <a:r>
              <a:rPr lang="en-US" altLang="zh-TW" sz="1600" dirty="0"/>
              <a:t>So</a:t>
            </a:r>
            <a:r>
              <a:rPr lang="zh-TW" altLang="en-US" sz="1600" dirty="0"/>
              <a:t> </a:t>
            </a:r>
            <a:r>
              <a:rPr lang="en-US" altLang="zh-TW" sz="1600" dirty="0"/>
              <a:t>far,</a:t>
            </a:r>
            <a:r>
              <a:rPr lang="zh-TW" altLang="en-US" sz="1600" dirty="0"/>
              <a:t> </a:t>
            </a:r>
            <a:r>
              <a:rPr lang="en-US" altLang="zh-TW" sz="1600" dirty="0"/>
              <a:t>we</a:t>
            </a:r>
            <a:r>
              <a:rPr lang="zh-TW" altLang="en-US" sz="1600" dirty="0"/>
              <a:t> </a:t>
            </a:r>
            <a:r>
              <a:rPr lang="en-US" altLang="zh-TW" sz="1600" dirty="0"/>
              <a:t>have</a:t>
            </a:r>
            <a:r>
              <a:rPr lang="zh-TW" altLang="en-US" sz="1600" dirty="0"/>
              <a:t> </a:t>
            </a:r>
            <a:r>
              <a:rPr lang="en-US" altLang="zh-TW" sz="1600" dirty="0"/>
              <a:t>collected</a:t>
            </a:r>
            <a:r>
              <a:rPr lang="zh-TW" altLang="en-US" sz="1600" dirty="0"/>
              <a:t> </a:t>
            </a:r>
            <a:r>
              <a:rPr lang="en-US" altLang="zh-TW" sz="1600" dirty="0"/>
              <a:t>250</a:t>
            </a:r>
            <a:r>
              <a:rPr lang="zh-TW" altLang="en-US" sz="1600" dirty="0"/>
              <a:t> </a:t>
            </a:r>
            <a:r>
              <a:rPr lang="en-US" altLang="zh-TW" sz="1600" dirty="0"/>
              <a:t>QA</a:t>
            </a:r>
            <a:r>
              <a:rPr lang="zh-TW" altLang="en-US" sz="1600" dirty="0"/>
              <a:t> </a:t>
            </a:r>
            <a:r>
              <a:rPr lang="en-US" altLang="zh-TW" sz="1600" dirty="0"/>
              <a:t>pairs</a:t>
            </a:r>
            <a:r>
              <a:rPr lang="zh-TW" altLang="en-US" sz="1600" dirty="0"/>
              <a:t> </a:t>
            </a:r>
            <a:r>
              <a:rPr lang="en-US" altLang="zh-TW" sz="1600" dirty="0"/>
              <a:t>for</a:t>
            </a:r>
            <a:r>
              <a:rPr lang="zh-TW" altLang="en-US" sz="1600" dirty="0"/>
              <a:t> </a:t>
            </a:r>
            <a:r>
              <a:rPr lang="en-US" altLang="zh-TW" sz="1600" dirty="0"/>
              <a:t>fine-tuning.</a:t>
            </a:r>
            <a:endParaRPr lang="en-TW" sz="1600" dirty="0"/>
          </a:p>
        </p:txBody>
      </p:sp>
    </p:spTree>
    <p:extLst>
      <p:ext uri="{BB962C8B-B14F-4D97-AF65-F5344CB8AC3E}">
        <p14:creationId xmlns:p14="http://schemas.microsoft.com/office/powerpoint/2010/main" val="386689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3115887f5a5_0_138"/>
          <p:cNvSpPr txBox="1"/>
          <p:nvPr/>
        </p:nvSpPr>
        <p:spPr>
          <a:xfrm>
            <a:off x="548525" y="619090"/>
            <a:ext cx="9274500" cy="438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B5B4BA"/>
              </a:buClr>
              <a:buSzPts val="2000"/>
              <a:buFont typeface="Arial"/>
              <a:buNone/>
            </a:pPr>
            <a:r>
              <a:rPr lang="en-US" altLang="zh-TW" sz="2000" b="1" dirty="0">
                <a:solidFill>
                  <a:schemeClr val="tx1"/>
                </a:solidFill>
              </a:rPr>
              <a:t>Up</a:t>
            </a:r>
            <a:r>
              <a:rPr lang="zh-TW" altLang="en-US" sz="2000" b="1" dirty="0">
                <a:solidFill>
                  <a:schemeClr val="tx1"/>
                </a:solidFill>
              </a:rPr>
              <a:t> </a:t>
            </a:r>
            <a:r>
              <a:rPr lang="en-US" altLang="zh-TW" sz="2000" b="1" dirty="0">
                <a:solidFill>
                  <a:schemeClr val="tx1"/>
                </a:solidFill>
              </a:rPr>
              <a:t>until</a:t>
            </a:r>
            <a:r>
              <a:rPr lang="zh-TW" altLang="en-US" sz="2000" b="1" dirty="0">
                <a:solidFill>
                  <a:schemeClr val="tx1"/>
                </a:solidFill>
              </a:rPr>
              <a:t> </a:t>
            </a:r>
            <a:r>
              <a:rPr lang="en-US" altLang="zh-TW" sz="2000" b="1" dirty="0">
                <a:solidFill>
                  <a:schemeClr val="tx1"/>
                </a:solidFill>
              </a:rPr>
              <a:t>now…</a:t>
            </a:r>
            <a:br>
              <a:rPr lang="en-US" dirty="0">
                <a:solidFill>
                  <a:schemeClr val="dk1"/>
                </a:solidFill>
              </a:rPr>
            </a:br>
            <a:endParaRPr dirty="0">
              <a:solidFill>
                <a:schemeClr val="dk1"/>
              </a:solidFill>
            </a:endParaRPr>
          </a:p>
        </p:txBody>
      </p:sp>
      <p:sp>
        <p:nvSpPr>
          <p:cNvPr id="240" name="Google Shape;240;g3115887f5a5_0_138"/>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
        <p:nvSpPr>
          <p:cNvPr id="5" name="TextBox 4">
            <a:extLst>
              <a:ext uri="{FF2B5EF4-FFF2-40B4-BE49-F238E27FC236}">
                <a16:creationId xmlns:a16="http://schemas.microsoft.com/office/drawing/2014/main" id="{CA45BA4A-0658-8A20-FF6A-0B1137A8F238}"/>
              </a:ext>
            </a:extLst>
          </p:cNvPr>
          <p:cNvSpPr txBox="1"/>
          <p:nvPr/>
        </p:nvSpPr>
        <p:spPr>
          <a:xfrm>
            <a:off x="632135" y="1125195"/>
            <a:ext cx="8885790" cy="351378"/>
          </a:xfrm>
          <a:prstGeom prst="rect">
            <a:avLst/>
          </a:prstGeom>
          <a:noFill/>
        </p:spPr>
        <p:txBody>
          <a:bodyPr wrap="square">
            <a:spAutoFit/>
          </a:bodyPr>
          <a:lstStyle/>
          <a:p>
            <a:pPr marL="285750" indent="-285750" algn="just">
              <a:lnSpc>
                <a:spcPct val="115000"/>
              </a:lnSpc>
              <a:buClr>
                <a:schemeClr val="dk1"/>
              </a:buClr>
              <a:buSzPts val="1400"/>
              <a:buFont typeface="Arial" panose="020B0604020202020204" pitchFamily="34" charset="0"/>
              <a:buChar char="•"/>
            </a:pPr>
            <a:r>
              <a:rPr lang="en-US" sz="1600" dirty="0">
                <a:solidFill>
                  <a:schemeClr val="dk1"/>
                </a:solidFill>
              </a:rPr>
              <a:t>Embedding model</a:t>
            </a:r>
            <a:r>
              <a:rPr lang="en-US" altLang="zh-TW" sz="1600" dirty="0">
                <a:solidFill>
                  <a:schemeClr val="dk1"/>
                </a:solidFill>
              </a:rPr>
              <a:t>s</a:t>
            </a:r>
            <a:r>
              <a:rPr lang="zh-TW" altLang="en-US" sz="1600" dirty="0">
                <a:solidFill>
                  <a:schemeClr val="dk1"/>
                </a:solidFill>
              </a:rPr>
              <a:t> </a:t>
            </a:r>
            <a:r>
              <a:rPr lang="en-US" altLang="zh-TW" sz="1600" dirty="0">
                <a:solidFill>
                  <a:schemeClr val="dk1"/>
                </a:solidFill>
              </a:rPr>
              <a:t>selection</a:t>
            </a:r>
            <a:r>
              <a:rPr lang="zh-TW" altLang="en-US" sz="1600" dirty="0">
                <a:solidFill>
                  <a:schemeClr val="dk1"/>
                </a:solidFill>
              </a:rPr>
              <a:t> </a:t>
            </a:r>
            <a:r>
              <a:rPr lang="en-US" sz="1600" dirty="0">
                <a:solidFill>
                  <a:schemeClr val="dk1"/>
                </a:solidFill>
              </a:rPr>
              <a:t>from </a:t>
            </a:r>
            <a:r>
              <a:rPr lang="en-US" sz="1600" dirty="0">
                <a:solidFill>
                  <a:schemeClr val="dk1"/>
                </a:solidFill>
                <a:hlinkClick r:id="rId3"/>
              </a:rPr>
              <a:t>Hugging face</a:t>
            </a:r>
            <a:r>
              <a:rPr lang="zh-TW" altLang="en-US" sz="1600" dirty="0">
                <a:solidFill>
                  <a:schemeClr val="dk1"/>
                </a:solidFill>
                <a:hlinkClick r:id="rId3"/>
              </a:rPr>
              <a:t> </a:t>
            </a:r>
            <a:r>
              <a:rPr lang="en-US" altLang="zh-TW" sz="1600" dirty="0">
                <a:solidFill>
                  <a:schemeClr val="dk1"/>
                </a:solidFill>
                <a:hlinkClick r:id="rId3"/>
              </a:rPr>
              <a:t>MTEB</a:t>
            </a:r>
            <a:r>
              <a:rPr lang="zh-TW" altLang="en-US" sz="1600" dirty="0">
                <a:solidFill>
                  <a:schemeClr val="dk1"/>
                </a:solidFill>
                <a:hlinkClick r:id="rId3"/>
              </a:rPr>
              <a:t> </a:t>
            </a:r>
            <a:r>
              <a:rPr lang="en-US" altLang="zh-TW" sz="1600" dirty="0">
                <a:solidFill>
                  <a:schemeClr val="dk1"/>
                </a:solidFill>
                <a:hlinkClick r:id="rId3"/>
              </a:rPr>
              <a:t>leaderboard</a:t>
            </a:r>
            <a:r>
              <a:rPr lang="zh-TW" altLang="en-US" sz="1600" dirty="0">
                <a:solidFill>
                  <a:schemeClr val="dk1"/>
                </a:solidFill>
              </a:rPr>
              <a:t> </a:t>
            </a:r>
            <a:endParaRPr lang="en-TW" sz="1600" dirty="0"/>
          </a:p>
        </p:txBody>
      </p:sp>
      <p:pic>
        <p:nvPicPr>
          <p:cNvPr id="9" name="Google Shape;92;p5">
            <a:extLst>
              <a:ext uri="{FF2B5EF4-FFF2-40B4-BE49-F238E27FC236}">
                <a16:creationId xmlns:a16="http://schemas.microsoft.com/office/drawing/2014/main" id="{5A7F192A-4AB1-6598-C8C9-1F3504B5AC01}"/>
              </a:ext>
            </a:extLst>
          </p:cNvPr>
          <p:cNvPicPr preferRelativeResize="0"/>
          <p:nvPr/>
        </p:nvPicPr>
        <p:blipFill>
          <a:blip r:embed="rId4">
            <a:alphaModFix/>
          </a:blip>
          <a:stretch>
            <a:fillRect/>
          </a:stretch>
        </p:blipFill>
        <p:spPr>
          <a:xfrm>
            <a:off x="8128000" y="4673600"/>
            <a:ext cx="1695025" cy="523220"/>
          </a:xfrm>
          <a:prstGeom prst="rect">
            <a:avLst/>
          </a:prstGeom>
          <a:noFill/>
          <a:ln>
            <a:noFill/>
          </a:ln>
        </p:spPr>
      </p:pic>
      <p:pic>
        <p:nvPicPr>
          <p:cNvPr id="11" name="Picture 10" descr="A screenshot of a data sheet&#10;&#10;Description automatically generated">
            <a:extLst>
              <a:ext uri="{FF2B5EF4-FFF2-40B4-BE49-F238E27FC236}">
                <a16:creationId xmlns:a16="http://schemas.microsoft.com/office/drawing/2014/main" id="{1C6D9378-23B7-64F8-4F62-0C242919186D}"/>
              </a:ext>
            </a:extLst>
          </p:cNvPr>
          <p:cNvPicPr>
            <a:picLocks noChangeAspect="1"/>
          </p:cNvPicPr>
          <p:nvPr/>
        </p:nvPicPr>
        <p:blipFill>
          <a:blip r:embed="rId5"/>
          <a:srcRect r="1496"/>
          <a:stretch/>
        </p:blipFill>
        <p:spPr>
          <a:xfrm>
            <a:off x="823069" y="1501498"/>
            <a:ext cx="8564771" cy="2981440"/>
          </a:xfrm>
          <a:prstGeom prst="rect">
            <a:avLst/>
          </a:prstGeom>
        </p:spPr>
      </p:pic>
      <p:pic>
        <p:nvPicPr>
          <p:cNvPr id="15" name="Picture 14" descr="A screenshot of a white sheet&#10;&#10;Description automatically generated">
            <a:extLst>
              <a:ext uri="{FF2B5EF4-FFF2-40B4-BE49-F238E27FC236}">
                <a16:creationId xmlns:a16="http://schemas.microsoft.com/office/drawing/2014/main" id="{215C80AC-D6BB-6A92-672D-78544EA6ED6E}"/>
              </a:ext>
            </a:extLst>
          </p:cNvPr>
          <p:cNvPicPr>
            <a:picLocks noChangeAspect="1"/>
          </p:cNvPicPr>
          <p:nvPr/>
        </p:nvPicPr>
        <p:blipFill>
          <a:blip r:embed="rId6"/>
          <a:srcRect t="95039" r="886" b="1267"/>
          <a:stretch/>
        </p:blipFill>
        <p:spPr>
          <a:xfrm>
            <a:off x="833228" y="4474458"/>
            <a:ext cx="8564771" cy="110144"/>
          </a:xfrm>
          <a:prstGeom prst="rect">
            <a:avLst/>
          </a:prstGeom>
        </p:spPr>
      </p:pic>
      <p:sp>
        <p:nvSpPr>
          <p:cNvPr id="16" name="Rectangle 15">
            <a:extLst>
              <a:ext uri="{FF2B5EF4-FFF2-40B4-BE49-F238E27FC236}">
                <a16:creationId xmlns:a16="http://schemas.microsoft.com/office/drawing/2014/main" id="{1F537C05-8867-22FA-DD5F-8011711599CC}"/>
              </a:ext>
            </a:extLst>
          </p:cNvPr>
          <p:cNvSpPr/>
          <p:nvPr/>
        </p:nvSpPr>
        <p:spPr>
          <a:xfrm>
            <a:off x="823069" y="2631440"/>
            <a:ext cx="8574930" cy="42672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Rectangle 16">
            <a:extLst>
              <a:ext uri="{FF2B5EF4-FFF2-40B4-BE49-F238E27FC236}">
                <a16:creationId xmlns:a16="http://schemas.microsoft.com/office/drawing/2014/main" id="{4D8DFC83-3CC6-A374-5092-CC999AF48E6F}"/>
              </a:ext>
            </a:extLst>
          </p:cNvPr>
          <p:cNvSpPr/>
          <p:nvPr/>
        </p:nvSpPr>
        <p:spPr>
          <a:xfrm>
            <a:off x="812910" y="4474458"/>
            <a:ext cx="8574930" cy="19914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TextBox 17">
            <a:extLst>
              <a:ext uri="{FF2B5EF4-FFF2-40B4-BE49-F238E27FC236}">
                <a16:creationId xmlns:a16="http://schemas.microsoft.com/office/drawing/2014/main" id="{BE5134ED-52D8-DE2C-F950-42D6AE20E220}"/>
              </a:ext>
            </a:extLst>
          </p:cNvPr>
          <p:cNvSpPr txBox="1"/>
          <p:nvPr/>
        </p:nvSpPr>
        <p:spPr>
          <a:xfrm>
            <a:off x="812910" y="4760256"/>
            <a:ext cx="7315090" cy="584775"/>
          </a:xfrm>
          <a:prstGeom prst="rect">
            <a:avLst/>
          </a:prstGeom>
          <a:noFill/>
        </p:spPr>
        <p:txBody>
          <a:bodyPr wrap="square" rtlCol="0">
            <a:spAutoFit/>
          </a:bodyPr>
          <a:lstStyle/>
          <a:p>
            <a:r>
              <a:rPr lang="en-US" altLang="zh-TW" sz="1600" dirty="0">
                <a:sym typeface="Wingdings" pitchFamily="2" charset="2"/>
              </a:rPr>
              <a:t></a:t>
            </a:r>
            <a:r>
              <a:rPr lang="zh-TW" altLang="en-US" sz="1600" dirty="0">
                <a:sym typeface="Wingdings" pitchFamily="2" charset="2"/>
              </a:rPr>
              <a:t> </a:t>
            </a:r>
            <a:r>
              <a:rPr lang="en-US" altLang="zh-TW" sz="1600" dirty="0"/>
              <a:t>So</a:t>
            </a:r>
            <a:r>
              <a:rPr lang="zh-TW" altLang="en-US" sz="1600" dirty="0"/>
              <a:t> </a:t>
            </a:r>
            <a:r>
              <a:rPr lang="en-US" altLang="zh-TW" sz="1600" dirty="0"/>
              <a:t>far,</a:t>
            </a:r>
            <a:r>
              <a:rPr lang="zh-TW" altLang="en-US" sz="1600" dirty="0"/>
              <a:t> </a:t>
            </a:r>
            <a:r>
              <a:rPr lang="en-US" altLang="zh-TW" sz="1600" dirty="0"/>
              <a:t>we</a:t>
            </a:r>
            <a:r>
              <a:rPr lang="zh-TW" altLang="en-US" sz="1600" dirty="0"/>
              <a:t> </a:t>
            </a:r>
            <a:r>
              <a:rPr lang="en-US" altLang="zh-TW" sz="1600" dirty="0"/>
              <a:t>have</a:t>
            </a:r>
            <a:r>
              <a:rPr lang="zh-TW" altLang="en-US" sz="1600" dirty="0"/>
              <a:t> </a:t>
            </a:r>
            <a:r>
              <a:rPr lang="en-US" altLang="zh-TW" sz="1600" dirty="0"/>
              <a:t>only</a:t>
            </a:r>
            <a:r>
              <a:rPr lang="zh-TW" altLang="en-US" sz="1600" dirty="0"/>
              <a:t> </a:t>
            </a:r>
            <a:r>
              <a:rPr lang="en-US" altLang="zh-TW" sz="1600" dirty="0"/>
              <a:t>tried</a:t>
            </a:r>
            <a:r>
              <a:rPr lang="zh-TW" altLang="en-US" sz="1600" dirty="0"/>
              <a:t> </a:t>
            </a:r>
            <a:r>
              <a:rPr lang="en-US" altLang="zh-TW" sz="1600" dirty="0"/>
              <a:t>“</a:t>
            </a:r>
            <a:r>
              <a:rPr lang="en-US" altLang="zh-TW" sz="1600" dirty="0">
                <a:solidFill>
                  <a:schemeClr val="tx1"/>
                </a:solidFill>
                <a:effectLst/>
              </a:rPr>
              <a:t>stella</a:t>
            </a:r>
            <a:r>
              <a:rPr lang="zh-TW" altLang="en-US" sz="1600" dirty="0">
                <a:solidFill>
                  <a:schemeClr val="tx1"/>
                </a:solidFill>
                <a:effectLst/>
              </a:rPr>
              <a:t> </a:t>
            </a:r>
            <a:r>
              <a:rPr lang="en-US" altLang="zh-TW" sz="1600" dirty="0" err="1">
                <a:solidFill>
                  <a:schemeClr val="tx1"/>
                </a:solidFill>
                <a:effectLst/>
              </a:rPr>
              <a:t>en</a:t>
            </a:r>
            <a:r>
              <a:rPr lang="zh-TW" altLang="en-US" sz="1600" dirty="0">
                <a:solidFill>
                  <a:schemeClr val="tx1"/>
                </a:solidFill>
                <a:effectLst/>
              </a:rPr>
              <a:t> </a:t>
            </a:r>
            <a:r>
              <a:rPr lang="en-US" altLang="zh-TW" sz="1600" dirty="0">
                <a:solidFill>
                  <a:schemeClr val="tx1"/>
                </a:solidFill>
                <a:effectLst/>
              </a:rPr>
              <a:t>400M</a:t>
            </a:r>
            <a:r>
              <a:rPr lang="zh-TW" altLang="en-US" sz="1600" dirty="0">
                <a:solidFill>
                  <a:schemeClr val="tx1"/>
                </a:solidFill>
                <a:effectLst/>
              </a:rPr>
              <a:t> </a:t>
            </a:r>
            <a:r>
              <a:rPr lang="en-US" altLang="zh-TW" sz="1600" dirty="0">
                <a:solidFill>
                  <a:schemeClr val="tx1"/>
                </a:solidFill>
                <a:effectLst/>
              </a:rPr>
              <a:t>v5”,</a:t>
            </a:r>
            <a:r>
              <a:rPr lang="zh-TW" altLang="en-US" sz="1600" dirty="0">
                <a:solidFill>
                  <a:schemeClr val="tx1"/>
                </a:solidFill>
                <a:effectLst/>
              </a:rPr>
              <a:t> </a:t>
            </a:r>
            <a:r>
              <a:rPr lang="en-US" altLang="zh-TW" sz="1600" dirty="0">
                <a:solidFill>
                  <a:schemeClr val="tx1"/>
                </a:solidFill>
                <a:effectLst/>
              </a:rPr>
              <a:t>but</a:t>
            </a:r>
            <a:r>
              <a:rPr lang="zh-TW" altLang="en-US" sz="1600" dirty="0">
                <a:solidFill>
                  <a:schemeClr val="tx1"/>
                </a:solidFill>
                <a:effectLst/>
              </a:rPr>
              <a:t> </a:t>
            </a:r>
            <a:r>
              <a:rPr lang="en-US" altLang="zh-TW" sz="1600" dirty="0">
                <a:solidFill>
                  <a:schemeClr val="tx1"/>
                </a:solidFill>
                <a:effectLst/>
              </a:rPr>
              <a:t>in</a:t>
            </a:r>
            <a:r>
              <a:rPr lang="zh-TW" altLang="en-US" sz="1600" dirty="0">
                <a:solidFill>
                  <a:schemeClr val="tx1"/>
                </a:solidFill>
                <a:effectLst/>
              </a:rPr>
              <a:t> </a:t>
            </a:r>
            <a:r>
              <a:rPr lang="en-US" altLang="zh-TW" sz="1600" dirty="0">
                <a:solidFill>
                  <a:schemeClr val="tx1"/>
                </a:solidFill>
                <a:effectLst/>
              </a:rPr>
              <a:t>the</a:t>
            </a:r>
            <a:r>
              <a:rPr lang="zh-TW" altLang="en-US" sz="1600" dirty="0">
                <a:solidFill>
                  <a:schemeClr val="tx1"/>
                </a:solidFill>
                <a:effectLst/>
              </a:rPr>
              <a:t> </a:t>
            </a:r>
            <a:r>
              <a:rPr lang="en-US" altLang="zh-TW" sz="1600" dirty="0">
                <a:solidFill>
                  <a:schemeClr val="tx1"/>
                </a:solidFill>
                <a:effectLst/>
              </a:rPr>
              <a:t>future</a:t>
            </a:r>
            <a:r>
              <a:rPr lang="en-US" altLang="zh-TW" sz="1600" dirty="0">
                <a:solidFill>
                  <a:schemeClr val="tx1"/>
                </a:solidFill>
              </a:rPr>
              <a:t>,</a:t>
            </a:r>
            <a:r>
              <a:rPr lang="zh-TW" altLang="en-US" sz="1600" dirty="0">
                <a:solidFill>
                  <a:schemeClr val="tx1"/>
                </a:solidFill>
              </a:rPr>
              <a:t> </a:t>
            </a:r>
            <a:r>
              <a:rPr lang="en-US" altLang="zh-TW" sz="1600" dirty="0">
                <a:solidFill>
                  <a:schemeClr val="tx1"/>
                </a:solidFill>
              </a:rPr>
              <a:t>we’ll</a:t>
            </a:r>
            <a:r>
              <a:rPr lang="zh-TW" altLang="en-US" sz="1600" dirty="0">
                <a:solidFill>
                  <a:schemeClr val="tx1"/>
                </a:solidFill>
              </a:rPr>
              <a:t> </a:t>
            </a:r>
            <a:r>
              <a:rPr lang="en-US" altLang="zh-TW" sz="1600" dirty="0">
                <a:solidFill>
                  <a:schemeClr val="tx1"/>
                </a:solidFill>
              </a:rPr>
              <a:t>also</a:t>
            </a:r>
            <a:r>
              <a:rPr lang="zh-TW" altLang="en-US" sz="1600" dirty="0">
                <a:solidFill>
                  <a:schemeClr val="tx1"/>
                </a:solidFill>
              </a:rPr>
              <a:t> </a:t>
            </a:r>
            <a:r>
              <a:rPr lang="en-US" altLang="zh-TW" sz="1600" dirty="0">
                <a:solidFill>
                  <a:schemeClr val="tx1"/>
                </a:solidFill>
              </a:rPr>
              <a:t>try</a:t>
            </a:r>
            <a:br>
              <a:rPr lang="en-US" altLang="zh-TW" sz="1600" dirty="0">
                <a:solidFill>
                  <a:schemeClr val="tx1"/>
                </a:solidFill>
              </a:rPr>
            </a:br>
            <a:r>
              <a:rPr lang="zh-TW" altLang="en-US" sz="1600" dirty="0">
                <a:solidFill>
                  <a:schemeClr val="tx1"/>
                </a:solidFill>
              </a:rPr>
              <a:t>     </a:t>
            </a:r>
            <a:r>
              <a:rPr lang="en-US" altLang="zh-TW" sz="1600" dirty="0">
                <a:solidFill>
                  <a:schemeClr val="tx1"/>
                </a:solidFill>
              </a:rPr>
              <a:t>other</a:t>
            </a:r>
            <a:r>
              <a:rPr lang="zh-TW" altLang="en-US" sz="1600" dirty="0">
                <a:solidFill>
                  <a:schemeClr val="tx1"/>
                </a:solidFill>
              </a:rPr>
              <a:t> </a:t>
            </a:r>
            <a:r>
              <a:rPr lang="en-US" altLang="zh-TW" sz="1600" dirty="0">
                <a:solidFill>
                  <a:schemeClr val="tx1"/>
                </a:solidFill>
              </a:rPr>
              <a:t>in</a:t>
            </a:r>
            <a:r>
              <a:rPr lang="zh-TW" altLang="en-US" sz="1600" dirty="0">
                <a:solidFill>
                  <a:schemeClr val="tx1"/>
                </a:solidFill>
              </a:rPr>
              <a:t> </a:t>
            </a:r>
            <a:r>
              <a:rPr lang="en-US" altLang="zh-TW" sz="1600" dirty="0">
                <a:solidFill>
                  <a:schemeClr val="tx1"/>
                </a:solidFill>
              </a:rPr>
              <a:t>comparison.</a:t>
            </a:r>
            <a:endParaRPr lang="en-TW" sz="16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a:extLst>
            <a:ext uri="{FF2B5EF4-FFF2-40B4-BE49-F238E27FC236}">
              <a16:creationId xmlns:a16="http://schemas.microsoft.com/office/drawing/2014/main" id="{8ED66EF5-FE98-ABC8-D2AF-D8C0CA90569E}"/>
            </a:ext>
          </a:extLst>
        </p:cNvPr>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4E1B7B3C-E090-2600-C171-D1303BD19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3" y="0"/>
            <a:ext cx="10168570" cy="5721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Google Shape;57;g3115887f5a5_0_22" descr="MA24T4EOD0033_low.jpg">
            <a:extLst>
              <a:ext uri="{FF2B5EF4-FFF2-40B4-BE49-F238E27FC236}">
                <a16:creationId xmlns:a16="http://schemas.microsoft.com/office/drawing/2014/main" id="{5001334E-3B5B-9FF5-EB84-871D57768759}"/>
              </a:ext>
            </a:extLst>
          </p:cNvPr>
          <p:cNvPicPr preferRelativeResize="0"/>
          <p:nvPr/>
        </p:nvPicPr>
        <p:blipFill rotWithShape="1">
          <a:blip r:embed="rId3"/>
          <a:srcRect l="15402" r="1"/>
          <a:stretch/>
        </p:blipFill>
        <p:spPr>
          <a:xfrm>
            <a:off x="2104262" y="10"/>
            <a:ext cx="8066848" cy="5721340"/>
          </a:xfrm>
          <a:prstGeom prst="rect">
            <a:avLst/>
          </a:prstGeom>
          <a:noFill/>
        </p:spPr>
      </p:pic>
      <p:sp>
        <p:nvSpPr>
          <p:cNvPr id="69" name="Rectangle 68">
            <a:extLst>
              <a:ext uri="{FF2B5EF4-FFF2-40B4-BE49-F238E27FC236}">
                <a16:creationId xmlns:a16="http://schemas.microsoft.com/office/drawing/2014/main" id="{61C06069-FE54-EE04-D1CC-A1FF99143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65287" cy="572135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1" name="Google Shape;51;g310e64b9f8d_0_21">
            <a:extLst>
              <a:ext uri="{FF2B5EF4-FFF2-40B4-BE49-F238E27FC236}">
                <a16:creationId xmlns:a16="http://schemas.microsoft.com/office/drawing/2014/main" id="{E6826311-C3DE-F39E-22AD-F234416DB28E}"/>
              </a:ext>
            </a:extLst>
          </p:cNvPr>
          <p:cNvSpPr txBox="1"/>
          <p:nvPr/>
        </p:nvSpPr>
        <p:spPr>
          <a:xfrm>
            <a:off x="303023" y="445794"/>
            <a:ext cx="3188642" cy="427966"/>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0"/>
              </a:spcAft>
              <a:buClr>
                <a:srgbClr val="B5B4BA"/>
              </a:buClr>
              <a:buSzPts val="2000"/>
              <a:buFont typeface="Arial"/>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sym typeface="Arial"/>
              </a:rPr>
              <a:t>Outline</a:t>
            </a:r>
          </a:p>
        </p:txBody>
      </p:sp>
      <p:sp>
        <p:nvSpPr>
          <p:cNvPr id="52" name="Google Shape;52;g310e64b9f8d_0_21">
            <a:extLst>
              <a:ext uri="{FF2B5EF4-FFF2-40B4-BE49-F238E27FC236}">
                <a16:creationId xmlns:a16="http://schemas.microsoft.com/office/drawing/2014/main" id="{5E211BDE-7AA8-7145-36BC-ADA5CECA471B}"/>
              </a:ext>
            </a:extLst>
          </p:cNvPr>
          <p:cNvSpPr txBox="1">
            <a:spLocks noGrp="1"/>
          </p:cNvSpPr>
          <p:nvPr>
            <p:ph type="sldNum" idx="12"/>
          </p:nvPr>
        </p:nvSpPr>
        <p:spPr>
          <a:xfrm>
            <a:off x="7183348" y="5302843"/>
            <a:ext cx="2288500" cy="304609"/>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90000"/>
              </a:lnSpc>
              <a:spcBef>
                <a:spcPts val="0"/>
              </a:spcBef>
              <a:spcAft>
                <a:spcPts val="600"/>
              </a:spcAft>
              <a:buClrTx/>
              <a:buSzTx/>
              <a:buFont typeface="Arial"/>
              <a:buNone/>
              <a:tabLst/>
              <a:defRPr/>
            </a:pPr>
            <a:fld id="{00000000-1234-1234-1234-123412341234}" type="slidenum">
              <a:rPr kumimoji="0" lang="en-US" sz="900" b="0" i="0" u="none" strike="noStrike" kern="1200" cap="none" spc="0" normalizeH="0" baseline="0" noProof="0">
                <a:ln>
                  <a:noFill/>
                </a:ln>
                <a:solidFill>
                  <a:srgbClr val="FFFFFF"/>
                </a:solidFill>
                <a:effectLst/>
                <a:uLnTx/>
                <a:uFillTx/>
                <a:latin typeface="Calibri" panose="020F0502020204030204"/>
                <a:ea typeface="+mn-ea"/>
                <a:cs typeface="Arial"/>
                <a:sym typeface="Arial"/>
              </a:rPr>
              <a:pPr marL="0" marR="0" lvl="0" indent="0" algn="r" defTabSz="914400" rtl="0" eaLnBrk="1" fontAlgn="auto" latinLnBrk="0" hangingPunct="1">
                <a:lnSpc>
                  <a:spcPct val="90000"/>
                </a:lnSpc>
                <a:spcBef>
                  <a:spcPts val="0"/>
                </a:spcBef>
                <a:spcAft>
                  <a:spcPts val="600"/>
                </a:spcAft>
                <a:buClrTx/>
                <a:buSzTx/>
                <a:buFont typeface="Arial"/>
                <a:buNone/>
                <a:tabLst/>
                <a:defRPr/>
              </a:pPr>
              <a:t>15</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5" name="Google Shape;51;g310e64b9f8d_0_21">
            <a:extLst>
              <a:ext uri="{FF2B5EF4-FFF2-40B4-BE49-F238E27FC236}">
                <a16:creationId xmlns:a16="http://schemas.microsoft.com/office/drawing/2014/main" id="{DE6DAEB8-AEBF-A937-942B-1920D0D5FB47}"/>
              </a:ext>
            </a:extLst>
          </p:cNvPr>
          <p:cNvSpPr txBox="1"/>
          <p:nvPr/>
        </p:nvSpPr>
        <p:spPr>
          <a:xfrm>
            <a:off x="303023" y="1105560"/>
            <a:ext cx="3188642" cy="4169995"/>
          </a:xfrm>
          <a:prstGeom prst="rect">
            <a:avLst/>
          </a:prstGeom>
        </p:spPr>
        <p:txBody>
          <a:bodyPr spcFirstLastPara="1" vert="horz" lIns="91440" tIns="45720" rIns="91440" bIns="45720" rtlCol="0" anchorCtr="0">
            <a:normAutofit/>
          </a:bodyPr>
          <a:lstStyle/>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Introduction</a:t>
            </a:r>
            <a:r>
              <a:rPr kumimoji="0" lang="en-US" sz="1600" b="1" i="0" u="none" strike="noStrike" kern="1200" cap="none" spc="0" normalizeH="0" baseline="0" noProof="0" dirty="0">
                <a:ln>
                  <a:noFill/>
                </a:ln>
                <a:solidFill>
                  <a:srgbClr val="000000"/>
                </a:solidFill>
                <a:effectLst/>
                <a:uLnTx/>
                <a:uFillTx/>
                <a:latin typeface="Arial"/>
                <a:ea typeface="+mn-ea"/>
                <a:cs typeface="Arial"/>
                <a:sym typeface="Arial"/>
              </a:rPr>
              <a:t> </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B5B4BA"/>
              </a:buClr>
              <a:buSzPts val="2000"/>
              <a:buFont typeface="Arial"/>
              <a:buNone/>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Methodology</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Current work</a:t>
            </a: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tx1"/>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Arial"/>
                <a:ea typeface="+mn-ea"/>
                <a:cs typeface="Arial"/>
                <a:sym typeface="Arial"/>
              </a:rPr>
              <a:t>Future work</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009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4" name="TextBox 3">
            <a:extLst>
              <a:ext uri="{FF2B5EF4-FFF2-40B4-BE49-F238E27FC236}">
                <a16:creationId xmlns:a16="http://schemas.microsoft.com/office/drawing/2014/main" id="{6BA0D73F-AC67-8FBB-D9F2-CE31A01D460A}"/>
              </a:ext>
            </a:extLst>
          </p:cNvPr>
          <p:cNvSpPr txBox="1"/>
          <p:nvPr/>
        </p:nvSpPr>
        <p:spPr>
          <a:xfrm>
            <a:off x="621974" y="1264059"/>
            <a:ext cx="9177015" cy="3539430"/>
          </a:xfrm>
          <a:prstGeom prst="rect">
            <a:avLst/>
          </a:prstGeom>
          <a:noFill/>
        </p:spPr>
        <p:txBody>
          <a:bodyPr wrap="square">
            <a:spAutoFit/>
          </a:bodyPr>
          <a:lstStyle/>
          <a:p>
            <a:pPr rtl="0" fontAlgn="base">
              <a:buFont typeface="+mj-lt"/>
              <a:buAutoNum type="arabicPeriod"/>
            </a:pPr>
            <a:r>
              <a:rPr lang="zh-TW" altLang="en-US" sz="1600" i="0" u="none" strike="noStrike" dirty="0">
                <a:solidFill>
                  <a:schemeClr val="tx1"/>
                </a:solidFill>
                <a:effectLst/>
                <a:latin typeface="Arial" panose="020B0604020202020204" pitchFamily="34" charset="0"/>
              </a:rPr>
              <a:t> </a:t>
            </a:r>
            <a:r>
              <a:rPr lang="en-US" sz="1600" i="0" u="none" strike="noStrike" dirty="0">
                <a:solidFill>
                  <a:schemeClr val="tx1"/>
                </a:solidFill>
                <a:effectLst/>
                <a:latin typeface="Arial" panose="020B0604020202020204" pitchFamily="34" charset="0"/>
              </a:rPr>
              <a:t>Fine-tuning the embedding model </a:t>
            </a:r>
          </a:p>
          <a:p>
            <a:pPr rtl="0" fontAlgn="base"/>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a:t>
            </a:r>
            <a:r>
              <a:rPr lang="zh-TW" altLang="en-US" sz="1600" dirty="0">
                <a:solidFill>
                  <a:schemeClr val="tx1"/>
                </a:solidFill>
                <a:latin typeface="Arial" panose="020B0604020202020204" pitchFamily="34" charset="0"/>
              </a:rPr>
              <a:t> </a:t>
            </a:r>
            <a:r>
              <a:rPr lang="en-US" altLang="zh-TW" sz="1600" i="0" u="none" strike="noStrike" dirty="0">
                <a:solidFill>
                  <a:schemeClr val="tx1"/>
                </a:solidFill>
                <a:effectLst/>
                <a:latin typeface="Arial" panose="020B0604020202020204" pitchFamily="34" charset="0"/>
              </a:rPr>
              <a:t>Replicate</a:t>
            </a:r>
            <a:r>
              <a:rPr lang="zh-TW" altLang="en-US" sz="1600" i="0" u="none" strike="noStrike" dirty="0">
                <a:solidFill>
                  <a:schemeClr val="tx1"/>
                </a:solidFill>
                <a:effectLst/>
                <a:latin typeface="Arial" panose="020B0604020202020204" pitchFamily="34" charset="0"/>
              </a:rPr>
              <a:t> </a:t>
            </a:r>
            <a:r>
              <a:rPr lang="en-US" altLang="zh-TW" sz="1600" dirty="0">
                <a:solidFill>
                  <a:schemeClr val="tx1"/>
                </a:solidFill>
                <a:latin typeface="Arial" panose="020B0604020202020204" pitchFamily="34" charset="0"/>
              </a:rPr>
              <a:t>some</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research</a:t>
            </a:r>
            <a:r>
              <a:rPr lang="zh-TW" altLang="en-US" sz="1600" dirty="0">
                <a:solidFill>
                  <a:schemeClr val="tx1"/>
                </a:solidFill>
                <a:latin typeface="Arial" panose="020B0604020202020204" pitchFamily="34" charset="0"/>
              </a:rPr>
              <a:t> </a:t>
            </a:r>
            <a:r>
              <a:rPr lang="en-US" sz="1600" i="0" u="none" strike="noStrike" dirty="0">
                <a:solidFill>
                  <a:schemeClr val="tx1"/>
                </a:solidFill>
                <a:effectLst/>
                <a:latin typeface="Arial" panose="020B0604020202020204" pitchFamily="34" charset="0"/>
              </a:rPr>
              <a:t>papers from </a:t>
            </a:r>
            <a:r>
              <a:rPr lang="en-US" sz="1600" i="0" u="sng" strike="noStrike" dirty="0">
                <a:solidFill>
                  <a:schemeClr val="bg1">
                    <a:lumMod val="6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TUM</a:t>
            </a:r>
            <a:r>
              <a:rPr lang="en-US" sz="1600" i="0" u="none" strike="noStrike" dirty="0">
                <a:solidFill>
                  <a:schemeClr val="bg1">
                    <a:lumMod val="75000"/>
                  </a:schemeClr>
                </a:solidFill>
                <a:effectLst/>
                <a:latin typeface="Arial" panose="020B0604020202020204" pitchFamily="34" charset="0"/>
              </a:rPr>
              <a:t> </a:t>
            </a:r>
            <a:r>
              <a:rPr lang="en-US" sz="1600" i="0" u="none" strike="noStrike" dirty="0">
                <a:solidFill>
                  <a:schemeClr val="tx1"/>
                </a:solidFill>
                <a:effectLst/>
                <a:latin typeface="Arial" panose="020B0604020202020204" pitchFamily="34" charset="0"/>
              </a:rPr>
              <a:t>and </a:t>
            </a:r>
            <a:r>
              <a:rPr lang="en-US" sz="1600" i="0" u="sng" strike="noStrike" dirty="0">
                <a:solidFill>
                  <a:schemeClr val="bg1">
                    <a:lumMod val="65000"/>
                  </a:schemeClr>
                </a:solidFill>
                <a:effectLst/>
                <a:latin typeface="Arial" panose="020B0604020202020204" pitchFamily="34" charset="0"/>
                <a:hlinkClick r:id="rId4">
                  <a:extLst>
                    <a:ext uri="{A12FA001-AC4F-418D-AE19-62706E023703}">
                      <ahyp:hlinkClr xmlns:ahyp="http://schemas.microsoft.com/office/drawing/2018/hyperlinkcolor" val="tx"/>
                    </a:ext>
                  </a:extLst>
                </a:hlinkClick>
              </a:rPr>
              <a:t>ChromaDB</a:t>
            </a:r>
            <a:r>
              <a:rPr lang="en-US" sz="1600" i="0" u="none" strike="noStrike" dirty="0">
                <a:solidFill>
                  <a:schemeClr val="bg1">
                    <a:lumMod val="65000"/>
                  </a:schemeClr>
                </a:solidFill>
                <a:effectLst/>
                <a:latin typeface="Arial" panose="020B0604020202020204" pitchFamily="34" charset="0"/>
              </a:rPr>
              <a:t> </a:t>
            </a:r>
          </a:p>
          <a:p>
            <a:pPr rtl="0" fontAlgn="base"/>
            <a:r>
              <a:rPr lang="zh-TW" altLang="en-US" sz="1600" dirty="0">
                <a:solidFill>
                  <a:schemeClr val="bg1">
                    <a:lumMod val="65000"/>
                  </a:schemeClr>
                </a:solidFill>
                <a:latin typeface="Arial" panose="020B0604020202020204" pitchFamily="34" charset="0"/>
              </a:rPr>
              <a:t>    </a:t>
            </a:r>
            <a:r>
              <a:rPr lang="en-US" altLang="zh-TW" sz="1600" dirty="0">
                <a:solidFill>
                  <a:schemeClr val="tx1"/>
                </a:solidFill>
                <a:latin typeface="Arial" panose="020B0604020202020204" pitchFamily="34" charset="0"/>
              </a:rPr>
              <a:t>-</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Loss</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functions</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and</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evaluation</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methods</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from</a:t>
            </a:r>
            <a:r>
              <a:rPr lang="zh-TW" altLang="en-US" sz="1600" dirty="0">
                <a:solidFill>
                  <a:schemeClr val="tx1"/>
                </a:solidFill>
                <a:latin typeface="Arial" panose="020B0604020202020204" pitchFamily="34" charset="0"/>
              </a:rPr>
              <a:t> </a:t>
            </a:r>
            <a:r>
              <a:rPr lang="en-US" altLang="zh-TW" sz="1600" dirty="0">
                <a:solidFill>
                  <a:schemeClr val="dk1"/>
                </a:solidFill>
                <a:hlinkClick r:id="rId5"/>
              </a:rPr>
              <a:t>SBERT</a:t>
            </a:r>
            <a:r>
              <a:rPr lang="zh-TW" altLang="en-US" sz="1600" dirty="0">
                <a:solidFill>
                  <a:schemeClr val="dk1"/>
                </a:solidFill>
              </a:rPr>
              <a:t> </a:t>
            </a:r>
            <a:r>
              <a:rPr lang="en-US" altLang="zh-TW" sz="1600" dirty="0">
                <a:solidFill>
                  <a:schemeClr val="dk1"/>
                </a:solidFill>
              </a:rPr>
              <a:t>library</a:t>
            </a:r>
            <a:br>
              <a:rPr lang="en-US" altLang="zh-TW" sz="1600" dirty="0">
                <a:solidFill>
                  <a:schemeClr val="dk1"/>
                </a:solidFill>
              </a:rPr>
            </a:br>
            <a:r>
              <a:rPr lang="zh-TW" altLang="en-US" sz="1600" dirty="0">
                <a:solidFill>
                  <a:schemeClr val="dk1"/>
                </a:solidFill>
              </a:rPr>
              <a:t>    </a:t>
            </a:r>
            <a:r>
              <a:rPr lang="en-US" altLang="zh-TW" sz="1600" dirty="0">
                <a:solidFill>
                  <a:schemeClr val="dk1"/>
                </a:solidFill>
              </a:rPr>
              <a:t>-</a:t>
            </a:r>
            <a:r>
              <a:rPr lang="zh-TW" altLang="en-US" sz="1600" dirty="0">
                <a:solidFill>
                  <a:schemeClr val="dk1"/>
                </a:solidFill>
              </a:rPr>
              <a:t> </a:t>
            </a:r>
            <a:r>
              <a:rPr lang="en-US" altLang="zh-TW" sz="1600" dirty="0">
                <a:solidFill>
                  <a:schemeClr val="dk1"/>
                </a:solidFill>
              </a:rPr>
              <a:t>Compare</a:t>
            </a:r>
            <a:r>
              <a:rPr lang="zh-TW" altLang="en-US" sz="1600" dirty="0">
                <a:solidFill>
                  <a:schemeClr val="dk1"/>
                </a:solidFill>
              </a:rPr>
              <a:t> </a:t>
            </a:r>
            <a:r>
              <a:rPr lang="en-US" altLang="zh-TW" sz="1600" dirty="0">
                <a:solidFill>
                  <a:schemeClr val="dk1"/>
                </a:solidFill>
              </a:rPr>
              <a:t>the</a:t>
            </a:r>
            <a:r>
              <a:rPr lang="zh-TW" altLang="en-US" sz="1600" dirty="0">
                <a:solidFill>
                  <a:schemeClr val="dk1"/>
                </a:solidFill>
              </a:rPr>
              <a:t> </a:t>
            </a:r>
            <a:r>
              <a:rPr lang="en-US" altLang="zh-TW" sz="1600" dirty="0">
                <a:solidFill>
                  <a:schemeClr val="dk1"/>
                </a:solidFill>
              </a:rPr>
              <a:t>similarity</a:t>
            </a:r>
            <a:r>
              <a:rPr lang="zh-TW" altLang="en-US" sz="1600" dirty="0">
                <a:solidFill>
                  <a:schemeClr val="dk1"/>
                </a:solidFill>
              </a:rPr>
              <a:t> </a:t>
            </a:r>
            <a:r>
              <a:rPr lang="en-US" altLang="zh-TW" sz="1600" dirty="0">
                <a:solidFill>
                  <a:schemeClr val="dk1"/>
                </a:solidFill>
              </a:rPr>
              <a:t>score,</a:t>
            </a:r>
            <a:r>
              <a:rPr lang="zh-TW" altLang="en-US" sz="1600" dirty="0">
                <a:solidFill>
                  <a:schemeClr val="dk1"/>
                </a:solidFill>
              </a:rPr>
              <a:t> </a:t>
            </a:r>
            <a:r>
              <a:rPr lang="en-US" altLang="zh-TW" sz="1600" dirty="0">
                <a:solidFill>
                  <a:schemeClr val="dk1"/>
                </a:solidFill>
              </a:rPr>
              <a:t>for</a:t>
            </a:r>
            <a:r>
              <a:rPr lang="zh-TW" altLang="en-US" sz="1600" dirty="0">
                <a:solidFill>
                  <a:schemeClr val="dk1"/>
                </a:solidFill>
              </a:rPr>
              <a:t> </a:t>
            </a:r>
            <a:r>
              <a:rPr lang="en-US" altLang="zh-TW" sz="1600" dirty="0">
                <a:solidFill>
                  <a:schemeClr val="dk1"/>
                </a:solidFill>
              </a:rPr>
              <a:t>example,</a:t>
            </a:r>
            <a:r>
              <a:rPr lang="zh-TW" altLang="en-US" sz="1600" dirty="0">
                <a:solidFill>
                  <a:schemeClr val="dk1"/>
                </a:solidFill>
              </a:rPr>
              <a:t> </a:t>
            </a:r>
            <a:r>
              <a:rPr lang="en-US" altLang="zh-TW" sz="1600" dirty="0">
                <a:solidFill>
                  <a:schemeClr val="dk1"/>
                </a:solidFill>
              </a:rPr>
              <a:t>with</a:t>
            </a:r>
            <a:r>
              <a:rPr lang="zh-TW" altLang="en-US" sz="1600" dirty="0">
                <a:solidFill>
                  <a:schemeClr val="dk1"/>
                </a:solidFill>
              </a:rPr>
              <a:t> </a:t>
            </a:r>
            <a:r>
              <a:rPr lang="en-US" altLang="zh-TW" sz="1600" dirty="0">
                <a:solidFill>
                  <a:schemeClr val="dk1"/>
                </a:solidFill>
              </a:rPr>
              <a:t>the</a:t>
            </a:r>
            <a:r>
              <a:rPr lang="zh-TW" altLang="en-US" sz="1600" dirty="0">
                <a:solidFill>
                  <a:schemeClr val="dk1"/>
                </a:solidFill>
              </a:rPr>
              <a:t> </a:t>
            </a:r>
            <a:r>
              <a:rPr lang="en-US" altLang="zh-TW" sz="1600" dirty="0">
                <a:solidFill>
                  <a:schemeClr val="dk1"/>
                </a:solidFill>
              </a:rPr>
              <a:t>pre-trained</a:t>
            </a:r>
            <a:r>
              <a:rPr lang="zh-TW" altLang="en-US" sz="1600" dirty="0">
                <a:solidFill>
                  <a:schemeClr val="dk1"/>
                </a:solidFill>
              </a:rPr>
              <a:t> </a:t>
            </a:r>
            <a:r>
              <a:rPr lang="en-US" altLang="zh-TW" sz="1600" dirty="0">
                <a:solidFill>
                  <a:schemeClr val="dk1"/>
                </a:solidFill>
              </a:rPr>
              <a:t>embedding</a:t>
            </a:r>
            <a:r>
              <a:rPr lang="zh-TW" altLang="en-US" sz="1600" dirty="0">
                <a:solidFill>
                  <a:schemeClr val="dk1"/>
                </a:solidFill>
              </a:rPr>
              <a:t> </a:t>
            </a:r>
            <a:r>
              <a:rPr lang="en-US" altLang="zh-TW" sz="1600" dirty="0">
                <a:solidFill>
                  <a:schemeClr val="dk1"/>
                </a:solidFill>
              </a:rPr>
              <a:t>model</a:t>
            </a:r>
            <a:br>
              <a:rPr lang="en-US" sz="1600" i="0" u="none" strike="noStrike" dirty="0">
                <a:solidFill>
                  <a:schemeClr val="tx1"/>
                </a:solidFill>
                <a:effectLst/>
                <a:latin typeface="Arial" panose="020B0604020202020204" pitchFamily="34" charset="0"/>
              </a:rPr>
            </a:br>
            <a:endParaRPr lang="en-US" sz="1600" i="0" u="none" strike="noStrike" dirty="0">
              <a:solidFill>
                <a:schemeClr val="tx1"/>
              </a:solidFill>
              <a:effectLst/>
              <a:latin typeface="Arial" panose="020B0604020202020204" pitchFamily="34" charset="0"/>
            </a:endParaRPr>
          </a:p>
          <a:p>
            <a:pPr rtl="0" fontAlgn="base"/>
            <a:endParaRPr lang="en-US" sz="1600" dirty="0">
              <a:solidFill>
                <a:schemeClr val="tx1"/>
              </a:solidFill>
              <a:latin typeface="Arial" panose="020B0604020202020204" pitchFamily="34" charset="0"/>
            </a:endParaRPr>
          </a:p>
          <a:p>
            <a:pPr rtl="0" fontAlgn="base"/>
            <a:endParaRPr lang="en-US" sz="1600" i="0" u="none" strike="noStrike" dirty="0">
              <a:solidFill>
                <a:schemeClr val="tx1"/>
              </a:solidFill>
              <a:effectLst/>
              <a:latin typeface="Arial" panose="020B0604020202020204" pitchFamily="34" charset="0"/>
            </a:endParaRPr>
          </a:p>
          <a:p>
            <a:pPr rtl="0" fontAlgn="base">
              <a:spcAft>
                <a:spcPts val="1200"/>
              </a:spcAft>
              <a:buFont typeface="+mj-lt"/>
              <a:buAutoNum type="arabicPeriod" startAt="2"/>
            </a:pPr>
            <a:r>
              <a:rPr lang="zh-TW" altLang="en-US" sz="1600" i="0" u="none" strike="noStrike" dirty="0">
                <a:solidFill>
                  <a:schemeClr val="tx1"/>
                </a:solidFill>
                <a:effectLst/>
                <a:latin typeface="Arial" panose="020B0604020202020204" pitchFamily="34" charset="0"/>
              </a:rPr>
              <a:t> </a:t>
            </a:r>
            <a:r>
              <a:rPr lang="en-US" sz="1600" i="0" u="none" strike="noStrike" dirty="0">
                <a:solidFill>
                  <a:schemeClr val="tx1"/>
                </a:solidFill>
                <a:effectLst/>
                <a:latin typeface="Arial" panose="020B0604020202020204" pitchFamily="34" charset="0"/>
              </a:rPr>
              <a:t>Extension to recommendation systems</a:t>
            </a:r>
            <a:br>
              <a:rPr lang="en-US" sz="1600" i="0" u="none" strike="noStrike" dirty="0">
                <a:solidFill>
                  <a:schemeClr val="tx1"/>
                </a:solidFill>
                <a:effectLst/>
                <a:latin typeface="Arial" panose="020B0604020202020204" pitchFamily="34" charset="0"/>
              </a:rPr>
            </a:br>
            <a:r>
              <a:rPr lang="zh-TW" altLang="en-US" sz="1600" i="0" u="none" strike="noStrike" dirty="0">
                <a:solidFill>
                  <a:schemeClr val="tx1"/>
                </a:solidFill>
                <a:effectLst/>
                <a:latin typeface="Arial" panose="020B0604020202020204" pitchFamily="34" charset="0"/>
              </a:rPr>
              <a:t>    </a:t>
            </a:r>
            <a:r>
              <a:rPr lang="en-US" altLang="zh-TW" sz="1600" i="0" u="none" strike="noStrike" dirty="0">
                <a:solidFill>
                  <a:schemeClr val="tx1"/>
                </a:solidFill>
                <a:effectLst/>
                <a:latin typeface="Arial" panose="020B0604020202020204" pitchFamily="34" charset="0"/>
              </a:rPr>
              <a:t>-</a:t>
            </a:r>
            <a:r>
              <a:rPr lang="zh-TW" altLang="en-US" sz="1600" i="0" u="none" strike="noStrike" dirty="0">
                <a:solidFill>
                  <a:schemeClr val="tx1"/>
                </a:solidFill>
                <a:effectLst/>
                <a:latin typeface="Arial" panose="020B0604020202020204" pitchFamily="34" charset="0"/>
              </a:rPr>
              <a:t> </a:t>
            </a:r>
            <a:r>
              <a:rPr lang="en-US" altLang="zh-TW" sz="1600" dirty="0">
                <a:solidFill>
                  <a:schemeClr val="tx1"/>
                </a:solidFill>
                <a:latin typeface="Arial" panose="020B0604020202020204" pitchFamily="34" charset="0"/>
              </a:rPr>
              <a:t>Get</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some</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example</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ideas</a:t>
            </a:r>
            <a:r>
              <a:rPr lang="zh-TW" altLang="en-US" sz="1600" dirty="0">
                <a:solidFill>
                  <a:schemeClr val="tx1"/>
                </a:solidFill>
                <a:latin typeface="Arial" panose="020B0604020202020204" pitchFamily="34" charset="0"/>
              </a:rPr>
              <a:t> </a:t>
            </a:r>
            <a:r>
              <a:rPr lang="en-US" altLang="zh-TW" sz="1600" i="0" u="none" strike="noStrike" dirty="0">
                <a:solidFill>
                  <a:schemeClr val="tx1"/>
                </a:solidFill>
                <a:effectLst/>
                <a:latin typeface="Arial" panose="020B0604020202020204" pitchFamily="34" charset="0"/>
              </a:rPr>
              <a:t>from</a:t>
            </a:r>
            <a:r>
              <a:rPr lang="zh-TW" altLang="en-US" sz="1600" i="0" u="none" strike="noStrike" dirty="0">
                <a:solidFill>
                  <a:schemeClr val="tx1"/>
                </a:solidFill>
                <a:effectLst/>
                <a:latin typeface="Arial" panose="020B0604020202020204" pitchFamily="34" charset="0"/>
              </a:rPr>
              <a:t> </a:t>
            </a:r>
            <a:r>
              <a:rPr lang="en-US" sz="1600" i="0" u="sng" strike="noStrike" dirty="0">
                <a:solidFill>
                  <a:schemeClr val="bg1">
                    <a:lumMod val="6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Op</a:t>
            </a:r>
            <a:r>
              <a:rPr lang="en-US" altLang="zh-TW" sz="1600" i="0" u="sng" strike="noStrike" dirty="0">
                <a:solidFill>
                  <a:schemeClr val="bg1">
                    <a:lumMod val="6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e</a:t>
            </a:r>
            <a:r>
              <a:rPr lang="en-US" sz="1600" i="0" u="sng" strike="noStrike" dirty="0">
                <a:solidFill>
                  <a:schemeClr val="bg1">
                    <a:lumMod val="6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nAI cookbook</a:t>
            </a:r>
            <a:r>
              <a:rPr lang="zh-TW" altLang="en-US" sz="1600" i="0" u="sng" strike="noStrike" dirty="0">
                <a:solidFill>
                  <a:schemeClr val="bg1">
                    <a:lumMod val="65000"/>
                  </a:schemeClr>
                </a:solidFill>
                <a:effectLst/>
                <a:latin typeface="Arial" panose="020B0604020202020204" pitchFamily="34" charset="0"/>
              </a:rPr>
              <a:t> </a:t>
            </a:r>
            <a:r>
              <a:rPr lang="en-US" altLang="zh-TW" sz="1600" i="0" strike="noStrike" dirty="0">
                <a:solidFill>
                  <a:schemeClr val="tx1"/>
                </a:solidFill>
                <a:effectLst/>
                <a:latin typeface="Arial" panose="020B0604020202020204" pitchFamily="34" charset="0"/>
              </a:rPr>
              <a:t>and</a:t>
            </a:r>
            <a:r>
              <a:rPr lang="zh-TW" altLang="en-US" sz="1600" i="0" strike="noStrike" dirty="0">
                <a:solidFill>
                  <a:schemeClr val="tx1"/>
                </a:solidFill>
                <a:effectLst/>
                <a:latin typeface="Arial" panose="020B0604020202020204" pitchFamily="34" charset="0"/>
              </a:rPr>
              <a:t> </a:t>
            </a:r>
            <a:r>
              <a:rPr lang="en-US" altLang="zh-TW" sz="1600" i="0" strike="noStrike" dirty="0">
                <a:solidFill>
                  <a:schemeClr val="tx1"/>
                </a:solidFill>
                <a:effectLst/>
                <a:latin typeface="Arial" panose="020B0604020202020204" pitchFamily="34" charset="0"/>
              </a:rPr>
              <a:t>try</a:t>
            </a:r>
            <a:r>
              <a:rPr lang="zh-TW" altLang="en-US" sz="1600" i="0" strike="noStrike" dirty="0">
                <a:solidFill>
                  <a:schemeClr val="tx1"/>
                </a:solidFill>
                <a:effectLst/>
                <a:latin typeface="Arial" panose="020B0604020202020204" pitchFamily="34" charset="0"/>
              </a:rPr>
              <a:t> </a:t>
            </a:r>
            <a:r>
              <a:rPr lang="en-US" altLang="zh-TW" sz="1600" i="0" strike="noStrike" dirty="0">
                <a:solidFill>
                  <a:schemeClr val="tx1"/>
                </a:solidFill>
                <a:effectLst/>
                <a:latin typeface="Arial" panose="020B0604020202020204" pitchFamily="34" charset="0"/>
              </a:rPr>
              <a:t>to</a:t>
            </a:r>
            <a:r>
              <a:rPr lang="zh-TW" altLang="en-US" sz="1600" i="0" strike="noStrike" dirty="0">
                <a:solidFill>
                  <a:schemeClr val="tx1"/>
                </a:solidFill>
                <a:effectLst/>
                <a:latin typeface="Arial" panose="020B0604020202020204" pitchFamily="34" charset="0"/>
              </a:rPr>
              <a:t> </a:t>
            </a:r>
            <a:r>
              <a:rPr lang="en-US" altLang="zh-TW" sz="1600" dirty="0">
                <a:solidFill>
                  <a:schemeClr val="tx1"/>
                </a:solidFill>
                <a:latin typeface="Arial" panose="020B0604020202020204" pitchFamily="34" charset="0"/>
              </a:rPr>
              <a:t>extend</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to</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be</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Porsche-specific</a:t>
            </a:r>
            <a:br>
              <a:rPr lang="en-US" altLang="zh-TW" sz="1600" dirty="0">
                <a:solidFill>
                  <a:schemeClr val="tx1"/>
                </a:solidFill>
                <a:latin typeface="Arial" panose="020B0604020202020204" pitchFamily="34" charset="0"/>
              </a:rPr>
            </a:b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Use</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open-source</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LLM</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(e.g.</a:t>
            </a:r>
            <a:r>
              <a:rPr lang="zh-TW" altLang="en-US" sz="1600" dirty="0">
                <a:solidFill>
                  <a:schemeClr val="tx1"/>
                </a:solidFill>
                <a:latin typeface="Arial" panose="020B0604020202020204" pitchFamily="34" charset="0"/>
              </a:rPr>
              <a:t> </a:t>
            </a:r>
            <a:r>
              <a:rPr lang="en-US" altLang="zh-TW" sz="1600" dirty="0" err="1">
                <a:solidFill>
                  <a:schemeClr val="tx1"/>
                </a:solidFill>
                <a:latin typeface="Arial" panose="020B0604020202020204" pitchFamily="34" charset="0"/>
              </a:rPr>
              <a:t>LLaMA</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or</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Falcon)</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to</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generate</a:t>
            </a:r>
            <a:r>
              <a:rPr lang="zh-TW" altLang="en-US" sz="1600" dirty="0">
                <a:solidFill>
                  <a:schemeClr val="tx1"/>
                </a:solidFill>
                <a:latin typeface="Arial" panose="020B0604020202020204" pitchFamily="34" charset="0"/>
              </a:rPr>
              <a:t> </a:t>
            </a:r>
            <a:r>
              <a:rPr lang="en-US" altLang="zh-TW" sz="1600" dirty="0">
                <a:solidFill>
                  <a:schemeClr val="tx1"/>
                </a:solidFill>
                <a:latin typeface="Arial" panose="020B0604020202020204" pitchFamily="34" charset="0"/>
              </a:rPr>
              <a:t>response</a:t>
            </a:r>
            <a:br>
              <a:rPr lang="en-US" altLang="zh-TW" sz="1600" dirty="0">
                <a:solidFill>
                  <a:schemeClr val="tx1"/>
                </a:solidFill>
                <a:latin typeface="Arial" panose="020B0604020202020204" pitchFamily="34" charset="0"/>
              </a:rPr>
            </a:br>
            <a:r>
              <a:rPr lang="zh-TW" altLang="en-US" sz="1600" dirty="0">
                <a:solidFill>
                  <a:schemeClr val="bg1">
                    <a:lumMod val="65000"/>
                  </a:schemeClr>
                </a:solidFill>
                <a:latin typeface="Arial" panose="020B0604020202020204" pitchFamily="34" charset="0"/>
              </a:rPr>
              <a:t>    </a:t>
            </a:r>
            <a:r>
              <a:rPr lang="en-US" altLang="zh-TW" sz="1600" dirty="0">
                <a:solidFill>
                  <a:schemeClr val="tx1"/>
                </a:solidFill>
                <a:latin typeface="Arial" panose="020B0604020202020204" pitchFamily="34" charset="0"/>
              </a:rPr>
              <a:t>-</a:t>
            </a:r>
            <a:r>
              <a:rPr lang="zh-TW" altLang="en-US" sz="1600" dirty="0">
                <a:solidFill>
                  <a:schemeClr val="tx1"/>
                </a:solidFill>
                <a:latin typeface="Arial" panose="020B0604020202020204" pitchFamily="34" charset="0"/>
              </a:rPr>
              <a:t> </a:t>
            </a:r>
            <a:r>
              <a:rPr lang="en-US" sz="1600" dirty="0">
                <a:solidFill>
                  <a:schemeClr val="tx1"/>
                </a:solidFill>
              </a:rPr>
              <a:t>Some others that might possibly be used:</a:t>
            </a:r>
            <a:br>
              <a:rPr lang="en-US" sz="1600" dirty="0">
                <a:solidFill>
                  <a:schemeClr val="tx1"/>
                </a:solidFill>
              </a:rPr>
            </a:br>
            <a:r>
              <a:rPr lang="en-US" sz="1600" dirty="0">
                <a:solidFill>
                  <a:schemeClr val="tx1"/>
                </a:solidFill>
              </a:rPr>
              <a:t>    </a:t>
            </a:r>
            <a:r>
              <a:rPr lang="zh-TW" altLang="en-US" sz="1600" dirty="0">
                <a:solidFill>
                  <a:schemeClr val="tx1"/>
                </a:solidFill>
              </a:rPr>
              <a:t>   </a:t>
            </a:r>
            <a:r>
              <a:rPr lang="en-US" sz="1600" dirty="0">
                <a:solidFill>
                  <a:schemeClr val="tx1"/>
                </a:solidFill>
              </a:rPr>
              <a:t> - Orchestration framework like </a:t>
            </a:r>
            <a:r>
              <a:rPr lang="en-US" sz="1600" dirty="0" err="1">
                <a:solidFill>
                  <a:schemeClr val="tx1"/>
                </a:solidFill>
              </a:rPr>
              <a:t>Llama</a:t>
            </a:r>
            <a:r>
              <a:rPr lang="en-US" altLang="zh-TW" sz="1600" dirty="0" err="1">
                <a:solidFill>
                  <a:schemeClr val="tx1"/>
                </a:solidFill>
              </a:rPr>
              <a:t>I</a:t>
            </a:r>
            <a:r>
              <a:rPr lang="en-US" sz="1600" dirty="0" err="1">
                <a:solidFill>
                  <a:schemeClr val="tx1"/>
                </a:solidFill>
              </a:rPr>
              <a:t>ndex</a:t>
            </a:r>
            <a:r>
              <a:rPr lang="en-US" sz="1600" dirty="0">
                <a:solidFill>
                  <a:schemeClr val="tx1"/>
                </a:solidFill>
              </a:rPr>
              <a:t> or </a:t>
            </a:r>
            <a:r>
              <a:rPr lang="en-US" sz="1600" dirty="0" err="1">
                <a:solidFill>
                  <a:schemeClr val="tx1"/>
                </a:solidFill>
              </a:rPr>
              <a:t>Langchain</a:t>
            </a:r>
            <a:br>
              <a:rPr lang="en-US" sz="1600" dirty="0">
                <a:solidFill>
                  <a:schemeClr val="tx1"/>
                </a:solidFill>
              </a:rPr>
            </a:br>
            <a:r>
              <a:rPr lang="en-US" sz="1600" dirty="0">
                <a:solidFill>
                  <a:schemeClr val="tx1"/>
                </a:solidFill>
              </a:rPr>
              <a:t>    </a:t>
            </a:r>
            <a:r>
              <a:rPr lang="zh-TW" altLang="en-US" sz="1600" dirty="0">
                <a:solidFill>
                  <a:schemeClr val="tx1"/>
                </a:solidFill>
              </a:rPr>
              <a:t>   </a:t>
            </a:r>
            <a:r>
              <a:rPr lang="en-US" sz="1600" dirty="0">
                <a:solidFill>
                  <a:schemeClr val="tx1"/>
                </a:solidFill>
              </a:rPr>
              <a:t> - Vector database, e.g. Chroma</a:t>
            </a:r>
            <a:br>
              <a:rPr lang="en-US" sz="1600" dirty="0">
                <a:solidFill>
                  <a:schemeClr val="tx1"/>
                </a:solidFill>
              </a:rPr>
            </a:br>
            <a:r>
              <a:rPr lang="en-US" sz="1600" dirty="0">
                <a:solidFill>
                  <a:schemeClr val="tx1"/>
                </a:solidFill>
              </a:rPr>
              <a:t>    </a:t>
            </a:r>
            <a:r>
              <a:rPr lang="zh-TW" altLang="en-US" sz="1600" dirty="0">
                <a:solidFill>
                  <a:schemeClr val="tx1"/>
                </a:solidFill>
              </a:rPr>
              <a:t>   </a:t>
            </a:r>
            <a:r>
              <a:rPr lang="en-US" sz="1600" dirty="0">
                <a:solidFill>
                  <a:schemeClr val="tx1"/>
                </a:solidFill>
              </a:rPr>
              <a:t> - GUI interface, e.g. </a:t>
            </a:r>
            <a:r>
              <a:rPr lang="en-US" sz="1600" dirty="0" err="1">
                <a:solidFill>
                  <a:schemeClr val="tx1"/>
                </a:solidFill>
              </a:rPr>
              <a:t>Gradio</a:t>
            </a:r>
            <a:r>
              <a:rPr lang="en-US" sz="1600" dirty="0">
                <a:solidFill>
                  <a:schemeClr val="tx1"/>
                </a:solidFill>
              </a:rPr>
              <a:t> or </a:t>
            </a:r>
            <a:r>
              <a:rPr lang="en-US" sz="1600" dirty="0" err="1">
                <a:solidFill>
                  <a:schemeClr val="tx1"/>
                </a:solidFill>
              </a:rPr>
              <a:t>Streamlit</a:t>
            </a:r>
            <a:r>
              <a:rPr lang="en-US" sz="1600" dirty="0">
                <a:solidFill>
                  <a:schemeClr val="tx1"/>
                </a:solidFill>
              </a:rPr>
              <a:t>  </a:t>
            </a:r>
          </a:p>
        </p:txBody>
      </p:sp>
      <p:sp>
        <p:nvSpPr>
          <p:cNvPr id="286" name="Google Shape;286;g3115887f5a5_0_180"/>
          <p:cNvSpPr txBox="1"/>
          <p:nvPr/>
        </p:nvSpPr>
        <p:spPr>
          <a:xfrm>
            <a:off x="524489" y="834782"/>
            <a:ext cx="9274500" cy="3524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B5B4BA"/>
              </a:buClr>
              <a:buSzPts val="2000"/>
              <a:buFont typeface="Arial"/>
              <a:buNone/>
            </a:pPr>
            <a:r>
              <a:rPr lang="en-US" altLang="zh-TW" sz="2000" b="1" dirty="0">
                <a:solidFill>
                  <a:schemeClr val="tx1"/>
                </a:solidFill>
              </a:rPr>
              <a:t>Future work</a:t>
            </a:r>
            <a:endParaRPr lang="en-US" sz="1400" b="1" i="0" u="none" strike="noStrike" cap="none" dirty="0">
              <a:solidFill>
                <a:schemeClr val="tx1"/>
              </a:solidFill>
              <a:latin typeface="Arial"/>
              <a:ea typeface="Arial"/>
              <a:cs typeface="Arial"/>
              <a:sym typeface="Arial"/>
            </a:endParaRPr>
          </a:p>
        </p:txBody>
      </p:sp>
      <p:sp>
        <p:nvSpPr>
          <p:cNvPr id="287" name="Google Shape;287;g3115887f5a5_0_180"/>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smtClean="0"/>
              <a:t>16</a:t>
            </a:fld>
            <a:endParaRPr lang="en-US"/>
          </a:p>
        </p:txBody>
      </p:sp>
      <p:pic>
        <p:nvPicPr>
          <p:cNvPr id="2" name="Google Shape;91;p5">
            <a:extLst>
              <a:ext uri="{FF2B5EF4-FFF2-40B4-BE49-F238E27FC236}">
                <a16:creationId xmlns:a16="http://schemas.microsoft.com/office/drawing/2014/main" id="{41A0D06F-60A2-198A-C68B-E983293C498E}"/>
              </a:ext>
            </a:extLst>
          </p:cNvPr>
          <p:cNvPicPr preferRelativeResize="0"/>
          <p:nvPr/>
        </p:nvPicPr>
        <p:blipFill>
          <a:blip r:embed="rId7">
            <a:alphaModFix/>
          </a:blip>
          <a:stretch>
            <a:fillRect/>
          </a:stretch>
        </p:blipFill>
        <p:spPr>
          <a:xfrm>
            <a:off x="7288284" y="3486229"/>
            <a:ext cx="448452" cy="410778"/>
          </a:xfrm>
          <a:prstGeom prst="ellipse">
            <a:avLst/>
          </a:prstGeom>
          <a:ln w="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146" name="Picture 2" descr="LangChain | Munich Open Source">
            <a:extLst>
              <a:ext uri="{FF2B5EF4-FFF2-40B4-BE49-F238E27FC236}">
                <a16:creationId xmlns:a16="http://schemas.microsoft.com/office/drawing/2014/main" id="{1E994A6D-F8E9-741E-AB5D-CCFBEEE054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500" y="3914360"/>
            <a:ext cx="425707" cy="4257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descr="Python Tutorial: Streamlit | DataCamp">
            <a:extLst>
              <a:ext uri="{FF2B5EF4-FFF2-40B4-BE49-F238E27FC236}">
                <a16:creationId xmlns:a16="http://schemas.microsoft.com/office/drawing/2014/main" id="{737E224D-B0C4-11C9-7AD2-3090676EE7D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144" t="-1141" r="28143" b="47542"/>
          <a:stretch/>
        </p:blipFill>
        <p:spPr bwMode="auto">
          <a:xfrm>
            <a:off x="5077714" y="4370548"/>
            <a:ext cx="608694" cy="43681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VOLUTIONIZING USER EXPERIENCE: DEVELOPING A GRADIO APP FOR PREDICTING  CUSTOMER CHURN">
            <a:extLst>
              <a:ext uri="{FF2B5EF4-FFF2-40B4-BE49-F238E27FC236}">
                <a16:creationId xmlns:a16="http://schemas.microsoft.com/office/drawing/2014/main" id="{035C39BE-2B60-B5FD-3680-6787FE27378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1788" b="4778"/>
          <a:stretch/>
        </p:blipFill>
        <p:spPr bwMode="auto">
          <a:xfrm>
            <a:off x="4801068" y="4432908"/>
            <a:ext cx="394649" cy="37054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Why I Love ChromaDB: The Elegance of Simplicity | by Tech Talk with Tyler |  Medium">
            <a:extLst>
              <a:ext uri="{FF2B5EF4-FFF2-40B4-BE49-F238E27FC236}">
                <a16:creationId xmlns:a16="http://schemas.microsoft.com/office/drawing/2014/main" id="{33C94023-C374-B6AD-F838-23E76F27808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32286"/>
          <a:stretch/>
        </p:blipFill>
        <p:spPr bwMode="auto">
          <a:xfrm>
            <a:off x="4137137" y="4227273"/>
            <a:ext cx="497907" cy="30687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LlamaIndex - Traceloop">
            <a:extLst>
              <a:ext uri="{FF2B5EF4-FFF2-40B4-BE49-F238E27FC236}">
                <a16:creationId xmlns:a16="http://schemas.microsoft.com/office/drawing/2014/main" id="{A798FED7-2CFE-1328-D94C-C50EE7B6F1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16955" y="3876686"/>
            <a:ext cx="448452" cy="448452"/>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Falcon LLM: The New King of Open-Source LLMs - KDnuggets">
            <a:extLst>
              <a:ext uri="{FF2B5EF4-FFF2-40B4-BE49-F238E27FC236}">
                <a16:creationId xmlns:a16="http://schemas.microsoft.com/office/drawing/2014/main" id="{84CEF73E-08C7-5B94-808D-B2B38C49782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3072" t="4511" r="27347" b="33531"/>
          <a:stretch/>
        </p:blipFill>
        <p:spPr bwMode="auto">
          <a:xfrm>
            <a:off x="7736736" y="3458501"/>
            <a:ext cx="425707" cy="425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a:extLst>
            <a:ext uri="{FF2B5EF4-FFF2-40B4-BE49-F238E27FC236}">
              <a16:creationId xmlns:a16="http://schemas.microsoft.com/office/drawing/2014/main" id="{3CCFBE85-6503-1DF5-65B2-B047087B2C58}"/>
            </a:ext>
          </a:extLst>
        </p:cNvPr>
        <p:cNvGrpSpPr/>
        <p:nvPr/>
      </p:nvGrpSpPr>
      <p:grpSpPr>
        <a:xfrm>
          <a:off x="0" y="0"/>
          <a:ext cx="0" cy="0"/>
          <a:chOff x="0" y="0"/>
          <a:chExt cx="0" cy="0"/>
        </a:xfrm>
      </p:grpSpPr>
      <p:sp>
        <p:nvSpPr>
          <p:cNvPr id="286" name="Google Shape;286;g3115887f5a5_0_180">
            <a:extLst>
              <a:ext uri="{FF2B5EF4-FFF2-40B4-BE49-F238E27FC236}">
                <a16:creationId xmlns:a16="http://schemas.microsoft.com/office/drawing/2014/main" id="{13BAEDE3-88E3-B389-D6E6-4F8137E3257C}"/>
              </a:ext>
            </a:extLst>
          </p:cNvPr>
          <p:cNvSpPr txBox="1"/>
          <p:nvPr/>
        </p:nvSpPr>
        <p:spPr>
          <a:xfrm>
            <a:off x="448306" y="750556"/>
            <a:ext cx="9274500" cy="3524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B5B4BA"/>
              </a:buClr>
              <a:buSzPts val="2000"/>
              <a:buFont typeface="Arial"/>
              <a:buNone/>
            </a:pPr>
            <a:r>
              <a:rPr lang="en-US" altLang="zh-TW" sz="2000" b="1" dirty="0">
                <a:solidFill>
                  <a:schemeClr val="tx1"/>
                </a:solidFill>
              </a:rPr>
              <a:t>Expected</a:t>
            </a:r>
            <a:r>
              <a:rPr lang="zh-TW" altLang="en-US" sz="2000" b="1" dirty="0">
                <a:solidFill>
                  <a:schemeClr val="tx1"/>
                </a:solidFill>
              </a:rPr>
              <a:t> </a:t>
            </a:r>
            <a:r>
              <a:rPr lang="en-US" altLang="zh-TW" sz="2000" b="1" dirty="0">
                <a:solidFill>
                  <a:schemeClr val="tx1"/>
                </a:solidFill>
              </a:rPr>
              <a:t>results</a:t>
            </a:r>
            <a:endParaRPr sz="1400" b="1" i="0" u="none" strike="noStrike" cap="none" dirty="0">
              <a:solidFill>
                <a:schemeClr val="tx1"/>
              </a:solidFill>
              <a:latin typeface="Arial"/>
              <a:ea typeface="Arial"/>
              <a:cs typeface="Arial"/>
              <a:sym typeface="Arial"/>
            </a:endParaRPr>
          </a:p>
        </p:txBody>
      </p:sp>
      <p:sp>
        <p:nvSpPr>
          <p:cNvPr id="287" name="Google Shape;287;g3115887f5a5_0_180">
            <a:extLst>
              <a:ext uri="{FF2B5EF4-FFF2-40B4-BE49-F238E27FC236}">
                <a16:creationId xmlns:a16="http://schemas.microsoft.com/office/drawing/2014/main" id="{83280CFE-F3A0-5A8E-8E93-F3AC966E5E12}"/>
              </a:ext>
            </a:extLst>
          </p:cNvPr>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
        <p:nvSpPr>
          <p:cNvPr id="5" name="TextBox 4">
            <a:extLst>
              <a:ext uri="{FF2B5EF4-FFF2-40B4-BE49-F238E27FC236}">
                <a16:creationId xmlns:a16="http://schemas.microsoft.com/office/drawing/2014/main" id="{50B296B3-872D-15CB-3095-5FFB3F1AD8A9}"/>
              </a:ext>
            </a:extLst>
          </p:cNvPr>
          <p:cNvSpPr txBox="1"/>
          <p:nvPr/>
        </p:nvSpPr>
        <p:spPr>
          <a:xfrm>
            <a:off x="1521697" y="2508301"/>
            <a:ext cx="3385583" cy="2838854"/>
          </a:xfrm>
          <a:prstGeom prst="rect">
            <a:avLst/>
          </a:prstGeom>
          <a:noFill/>
        </p:spPr>
        <p:txBody>
          <a:bodyPr wrap="square">
            <a:spAutoFit/>
          </a:bodyPr>
          <a:lstStyle/>
          <a:p>
            <a:pPr algn="just">
              <a:lnSpc>
                <a:spcPts val="1800"/>
              </a:lnSpc>
            </a:pPr>
            <a:r>
              <a:rPr lang="en-US" sz="1100" b="0" dirty="0">
                <a:solidFill>
                  <a:srgbClr val="CE9178"/>
                </a:solidFill>
                <a:effectLst/>
                <a:latin typeface="Menlo" panose="020B0609030804020204" pitchFamily="49" charset="0"/>
              </a:rPr>
              <a:t>Based on the available search results, I cannot provide a comprehensive comparison of trunk or cargo space across all Porsche models. The search results only mention that some models like the </a:t>
            </a:r>
            <a:r>
              <a:rPr lang="en-US" sz="1100" b="0" dirty="0" err="1">
                <a:solidFill>
                  <a:srgbClr val="CE9178"/>
                </a:solidFill>
                <a:effectLst/>
                <a:latin typeface="Menlo" panose="020B0609030804020204" pitchFamily="49" charset="0"/>
              </a:rPr>
              <a:t>Taycan</a:t>
            </a:r>
            <a:r>
              <a:rPr lang="en-US" sz="1100" b="0" dirty="0">
                <a:solidFill>
                  <a:srgbClr val="CE9178"/>
                </a:solidFill>
                <a:effectLst/>
                <a:latin typeface="Menlo" panose="020B0609030804020204" pitchFamily="49" charset="0"/>
              </a:rPr>
              <a:t> and 718 have two luggage compartments, but do not specify their exact volumes. However, without specific cargo space measurements, I cannot definitively state which model has the largest trunk space.</a:t>
            </a:r>
            <a:endParaRPr lang="en-US" sz="1100" b="0" dirty="0">
              <a:solidFill>
                <a:srgbClr val="CCCCCC"/>
              </a:solidFill>
              <a:effectLst/>
              <a:latin typeface="Menlo" panose="020B0609030804020204" pitchFamily="49" charset="0"/>
            </a:endParaRPr>
          </a:p>
        </p:txBody>
      </p:sp>
      <p:pic>
        <p:nvPicPr>
          <p:cNvPr id="7" name="Picture 6">
            <a:extLst>
              <a:ext uri="{FF2B5EF4-FFF2-40B4-BE49-F238E27FC236}">
                <a16:creationId xmlns:a16="http://schemas.microsoft.com/office/drawing/2014/main" id="{F94BFD42-5D2F-46F7-58E7-07F700FFC348}"/>
              </a:ext>
            </a:extLst>
          </p:cNvPr>
          <p:cNvPicPr>
            <a:picLocks noChangeAspect="1"/>
          </p:cNvPicPr>
          <p:nvPr/>
        </p:nvPicPr>
        <p:blipFill>
          <a:blip r:embed="rId3"/>
          <a:stretch>
            <a:fillRect/>
          </a:stretch>
        </p:blipFill>
        <p:spPr>
          <a:xfrm>
            <a:off x="528565" y="1354556"/>
            <a:ext cx="647506" cy="647506"/>
          </a:xfrm>
          <a:prstGeom prst="rect">
            <a:avLst/>
          </a:prstGeom>
        </p:spPr>
      </p:pic>
      <p:sp>
        <p:nvSpPr>
          <p:cNvPr id="8" name="TextBox 7">
            <a:extLst>
              <a:ext uri="{FF2B5EF4-FFF2-40B4-BE49-F238E27FC236}">
                <a16:creationId xmlns:a16="http://schemas.microsoft.com/office/drawing/2014/main" id="{284D7A06-86E2-893A-7A2A-51639C605803}"/>
              </a:ext>
            </a:extLst>
          </p:cNvPr>
          <p:cNvSpPr txBox="1"/>
          <p:nvPr/>
        </p:nvSpPr>
        <p:spPr>
          <a:xfrm>
            <a:off x="1312803" y="1516624"/>
            <a:ext cx="8454559" cy="276999"/>
          </a:xfrm>
          <a:prstGeom prst="rect">
            <a:avLst/>
          </a:prstGeom>
          <a:noFill/>
        </p:spPr>
        <p:txBody>
          <a:bodyPr wrap="square" rtlCol="0">
            <a:spAutoFit/>
          </a:bodyPr>
          <a:lstStyle/>
          <a:p>
            <a:r>
              <a:rPr lang="en-US" sz="1200" b="0" dirty="0">
                <a:solidFill>
                  <a:srgbClr val="CE9178"/>
                </a:solidFill>
                <a:effectLst/>
                <a:latin typeface="Menlo" panose="020B0609030804020204" pitchFamily="49" charset="0"/>
              </a:rPr>
              <a:t>If I need larger car trunk capacity, which car model would you recommend me?"</a:t>
            </a:r>
            <a:endParaRPr lang="en-TW" sz="1200" dirty="0"/>
          </a:p>
        </p:txBody>
      </p:sp>
      <p:sp>
        <p:nvSpPr>
          <p:cNvPr id="9" name="TextBox 8">
            <a:extLst>
              <a:ext uri="{FF2B5EF4-FFF2-40B4-BE49-F238E27FC236}">
                <a16:creationId xmlns:a16="http://schemas.microsoft.com/office/drawing/2014/main" id="{A9AAF72D-8EB2-495A-E4FD-ECBB647440B2}"/>
              </a:ext>
            </a:extLst>
          </p:cNvPr>
          <p:cNvSpPr txBox="1"/>
          <p:nvPr/>
        </p:nvSpPr>
        <p:spPr>
          <a:xfrm>
            <a:off x="534649" y="2152788"/>
            <a:ext cx="1803699" cy="338554"/>
          </a:xfrm>
          <a:prstGeom prst="rect">
            <a:avLst/>
          </a:prstGeom>
          <a:noFill/>
        </p:spPr>
        <p:txBody>
          <a:bodyPr wrap="none" rtlCol="0">
            <a:spAutoFit/>
          </a:bodyPr>
          <a:lstStyle/>
          <a:p>
            <a:r>
              <a:rPr lang="en-US" altLang="zh-TW" sz="1600" dirty="0"/>
              <a:t>Before</a:t>
            </a:r>
            <a:r>
              <a:rPr lang="zh-TW" altLang="en-US" sz="1600" dirty="0"/>
              <a:t> </a:t>
            </a:r>
            <a:r>
              <a:rPr lang="en-US" altLang="zh-TW" sz="1600" dirty="0"/>
              <a:t>fine-tuning</a:t>
            </a:r>
            <a:endParaRPr lang="en-TW" sz="1600" dirty="0"/>
          </a:p>
        </p:txBody>
      </p:sp>
      <p:sp>
        <p:nvSpPr>
          <p:cNvPr id="10" name="TextBox 9">
            <a:extLst>
              <a:ext uri="{FF2B5EF4-FFF2-40B4-BE49-F238E27FC236}">
                <a16:creationId xmlns:a16="http://schemas.microsoft.com/office/drawing/2014/main" id="{40A416DC-5846-2D4D-8465-70602B3A373F}"/>
              </a:ext>
            </a:extLst>
          </p:cNvPr>
          <p:cNvSpPr txBox="1"/>
          <p:nvPr/>
        </p:nvSpPr>
        <p:spPr>
          <a:xfrm>
            <a:off x="5448642" y="2152788"/>
            <a:ext cx="1633781" cy="338554"/>
          </a:xfrm>
          <a:prstGeom prst="rect">
            <a:avLst/>
          </a:prstGeom>
          <a:noFill/>
        </p:spPr>
        <p:txBody>
          <a:bodyPr wrap="none" rtlCol="0">
            <a:spAutoFit/>
          </a:bodyPr>
          <a:lstStyle/>
          <a:p>
            <a:r>
              <a:rPr lang="en-US" altLang="zh-TW" sz="1600" dirty="0"/>
              <a:t>After</a:t>
            </a:r>
            <a:r>
              <a:rPr lang="zh-TW" altLang="en-US" sz="1600" dirty="0"/>
              <a:t> </a:t>
            </a:r>
            <a:r>
              <a:rPr lang="en-US" altLang="zh-TW" sz="1600" dirty="0"/>
              <a:t>fine-tuning</a:t>
            </a:r>
            <a:endParaRPr lang="en-TW" sz="1600" dirty="0"/>
          </a:p>
        </p:txBody>
      </p:sp>
      <p:pic>
        <p:nvPicPr>
          <p:cNvPr id="5122" name="Picture 2" descr="Running Llama 3.1 Locally with Ollama: A Step-by-Step Guide ...">
            <a:extLst>
              <a:ext uri="{FF2B5EF4-FFF2-40B4-BE49-F238E27FC236}">
                <a16:creationId xmlns:a16="http://schemas.microsoft.com/office/drawing/2014/main" id="{6DB5F840-00F2-C6A0-FC88-385A6C5422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80" t="20133" r="19346" b="5442"/>
          <a:stretch/>
        </p:blipFill>
        <p:spPr bwMode="auto">
          <a:xfrm>
            <a:off x="537696" y="2559684"/>
            <a:ext cx="784238" cy="9040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unning Llama 3.1 Locally with Ollama: A Step-by-Step Guide ...">
            <a:extLst>
              <a:ext uri="{FF2B5EF4-FFF2-40B4-BE49-F238E27FC236}">
                <a16:creationId xmlns:a16="http://schemas.microsoft.com/office/drawing/2014/main" id="{B2D7F571-45E9-E93A-B032-11696E6540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80" t="20133" r="19346" b="5442"/>
          <a:stretch/>
        </p:blipFill>
        <p:spPr bwMode="auto">
          <a:xfrm>
            <a:off x="5448642" y="2508301"/>
            <a:ext cx="784238" cy="9040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DE29D02-CD51-A335-B2A9-8AEDA5D0A0C9}"/>
              </a:ext>
            </a:extLst>
          </p:cNvPr>
          <p:cNvSpPr txBox="1"/>
          <p:nvPr/>
        </p:nvSpPr>
        <p:spPr>
          <a:xfrm>
            <a:off x="6256965" y="2508301"/>
            <a:ext cx="3552184" cy="2838854"/>
          </a:xfrm>
          <a:prstGeom prst="rect">
            <a:avLst/>
          </a:prstGeom>
          <a:noFill/>
        </p:spPr>
        <p:txBody>
          <a:bodyPr wrap="square">
            <a:spAutoFit/>
          </a:bodyPr>
          <a:lstStyle/>
          <a:p>
            <a:pPr algn="just">
              <a:lnSpc>
                <a:spcPts val="1800"/>
              </a:lnSpc>
            </a:pPr>
            <a:r>
              <a:rPr lang="en-US" altLang="zh-TW" sz="1100" b="0" dirty="0">
                <a:solidFill>
                  <a:srgbClr val="CE9178"/>
                </a:solidFill>
                <a:effectLst/>
                <a:latin typeface="Menlo" panose="020B0609030804020204" pitchFamily="49" charset="0"/>
              </a:rPr>
              <a:t>The Cayenne is Porsche‘s largest SUV, and it’s also the one that offers the most cargo space.</a:t>
            </a:r>
            <a:r>
              <a:rPr lang="zh-TW" altLang="en-US" sz="1100" b="0" dirty="0">
                <a:solidFill>
                  <a:srgbClr val="CE9178"/>
                </a:solidFill>
                <a:effectLst/>
                <a:latin typeface="Menlo" panose="020B0609030804020204" pitchFamily="49" charset="0"/>
              </a:rPr>
              <a:t> </a:t>
            </a:r>
            <a:r>
              <a:rPr lang="en-US" altLang="zh-TW" sz="1100" b="0" dirty="0">
                <a:solidFill>
                  <a:srgbClr val="CE9178"/>
                </a:solidFill>
                <a:effectLst/>
                <a:latin typeface="Menlo" panose="020B0609030804020204" pitchFamily="49" charset="0"/>
              </a:rPr>
              <a:t>The</a:t>
            </a:r>
            <a:r>
              <a:rPr lang="zh-TW" altLang="en-US" sz="1100" b="0" dirty="0">
                <a:solidFill>
                  <a:srgbClr val="CE9178"/>
                </a:solidFill>
                <a:effectLst/>
                <a:latin typeface="Menlo" panose="020B0609030804020204" pitchFamily="49" charset="0"/>
              </a:rPr>
              <a:t> </a:t>
            </a:r>
            <a:r>
              <a:rPr lang="en-US" altLang="zh-TW" sz="1100" b="0" dirty="0">
                <a:solidFill>
                  <a:srgbClr val="CE9178"/>
                </a:solidFill>
                <a:effectLst/>
                <a:latin typeface="Menlo" panose="020B0609030804020204" pitchFamily="49" charset="0"/>
              </a:rPr>
              <a:t>capacity</a:t>
            </a:r>
            <a:r>
              <a:rPr lang="zh-TW" altLang="en-US" sz="1100" b="0" dirty="0">
                <a:solidFill>
                  <a:srgbClr val="CE9178"/>
                </a:solidFill>
                <a:effectLst/>
                <a:latin typeface="Menlo" panose="020B0609030804020204" pitchFamily="49" charset="0"/>
              </a:rPr>
              <a:t> </a:t>
            </a:r>
            <a:r>
              <a:rPr lang="en-US" altLang="zh-TW" sz="1100" b="0" dirty="0">
                <a:solidFill>
                  <a:srgbClr val="CE9178"/>
                </a:solidFill>
                <a:effectLst/>
                <a:latin typeface="Menlo" panose="020B0609030804020204" pitchFamily="49" charset="0"/>
              </a:rPr>
              <a:t>specification</a:t>
            </a:r>
            <a:r>
              <a:rPr lang="zh-TW" altLang="en-US" sz="1100" b="0" dirty="0">
                <a:solidFill>
                  <a:srgbClr val="CE9178"/>
                </a:solidFill>
                <a:effectLst/>
                <a:latin typeface="Menlo" panose="020B0609030804020204" pitchFamily="49" charset="0"/>
              </a:rPr>
              <a:t> </a:t>
            </a:r>
            <a:r>
              <a:rPr lang="en-US" altLang="zh-TW" sz="1100" b="0" dirty="0">
                <a:solidFill>
                  <a:srgbClr val="CE9178"/>
                </a:solidFill>
                <a:effectLst/>
                <a:latin typeface="Menlo" panose="020B0609030804020204" pitchFamily="49" charset="0"/>
              </a:rPr>
              <a:t>is</a:t>
            </a:r>
            <a:r>
              <a:rPr lang="zh-TW" altLang="en-US" sz="1100" b="0" dirty="0">
                <a:solidFill>
                  <a:srgbClr val="CE9178"/>
                </a:solidFill>
                <a:effectLst/>
                <a:latin typeface="Menlo" panose="020B0609030804020204" pitchFamily="49" charset="0"/>
              </a:rPr>
              <a:t> </a:t>
            </a:r>
            <a:r>
              <a:rPr lang="en-US" altLang="zh-TW" sz="1100" b="0" dirty="0">
                <a:solidFill>
                  <a:srgbClr val="CE9178"/>
                </a:solidFill>
                <a:effectLst/>
                <a:latin typeface="Menlo" panose="020B0609030804020204" pitchFamily="49" charset="0"/>
              </a:rPr>
              <a:t>as</a:t>
            </a:r>
            <a:r>
              <a:rPr lang="zh-TW" altLang="en-US" sz="1100" b="0" dirty="0">
                <a:solidFill>
                  <a:srgbClr val="CE9178"/>
                </a:solidFill>
                <a:effectLst/>
                <a:latin typeface="Menlo" panose="020B0609030804020204" pitchFamily="49" charset="0"/>
              </a:rPr>
              <a:t> </a:t>
            </a:r>
            <a:r>
              <a:rPr lang="en-US" altLang="zh-TW" sz="1100" b="0" dirty="0">
                <a:solidFill>
                  <a:srgbClr val="CE9178"/>
                </a:solidFill>
                <a:effectLst/>
                <a:latin typeface="Menlo" panose="020B0609030804020204" pitchFamily="49" charset="0"/>
              </a:rPr>
              <a:t>follows:</a:t>
            </a:r>
            <a:r>
              <a:rPr lang="zh-TW" altLang="en-US" sz="1100" b="0" dirty="0">
                <a:solidFill>
                  <a:srgbClr val="CE9178"/>
                </a:solidFill>
                <a:effectLst/>
                <a:latin typeface="Menlo" panose="020B0609030804020204" pitchFamily="49" charset="0"/>
              </a:rPr>
              <a:t> </a:t>
            </a:r>
            <a:endParaRPr lang="en-US" altLang="zh-TW" sz="1100" b="0" dirty="0">
              <a:solidFill>
                <a:srgbClr val="CE9178"/>
              </a:solidFill>
              <a:effectLst/>
              <a:latin typeface="Menlo" panose="020B0609030804020204" pitchFamily="49" charset="0"/>
            </a:endParaRPr>
          </a:p>
          <a:p>
            <a:pPr algn="just">
              <a:lnSpc>
                <a:spcPts val="1800"/>
              </a:lnSpc>
            </a:pPr>
            <a:r>
              <a:rPr lang="en-US" altLang="zh-TW" sz="1100" b="0" dirty="0">
                <a:solidFill>
                  <a:srgbClr val="CE9178"/>
                </a:solidFill>
                <a:effectLst/>
                <a:latin typeface="Menlo" panose="020B0609030804020204" pitchFamily="49" charset="0"/>
              </a:rPr>
              <a:t>Luggage compartment volume, rear V210-2</a:t>
            </a:r>
          </a:p>
          <a:p>
            <a:pPr algn="just">
              <a:lnSpc>
                <a:spcPts val="1800"/>
              </a:lnSpc>
            </a:pPr>
            <a:r>
              <a:rPr lang="en-US" altLang="zh-TW" sz="1100" b="0" dirty="0">
                <a:solidFill>
                  <a:srgbClr val="CE9178"/>
                </a:solidFill>
                <a:effectLst/>
                <a:latin typeface="Menlo" panose="020B0609030804020204" pitchFamily="49" charset="0"/>
              </a:rPr>
              <a:t>698 l</a:t>
            </a:r>
          </a:p>
          <a:p>
            <a:pPr algn="just">
              <a:lnSpc>
                <a:spcPts val="1800"/>
              </a:lnSpc>
            </a:pPr>
            <a:r>
              <a:rPr lang="en-US" altLang="zh-TW" sz="1100" b="0" dirty="0">
                <a:solidFill>
                  <a:srgbClr val="CE9178"/>
                </a:solidFill>
                <a:effectLst/>
                <a:latin typeface="Menlo" panose="020B0609030804020204" pitchFamily="49" charset="0"/>
              </a:rPr>
              <a:t>Open luggage compartment volume (up to the upper edge of the rear seats)</a:t>
            </a:r>
          </a:p>
          <a:p>
            <a:pPr algn="just">
              <a:lnSpc>
                <a:spcPts val="1800"/>
              </a:lnSpc>
            </a:pPr>
            <a:r>
              <a:rPr lang="en-US" altLang="zh-TW" sz="1100" b="0" dirty="0">
                <a:solidFill>
                  <a:srgbClr val="CE9178"/>
                </a:solidFill>
                <a:effectLst/>
                <a:latin typeface="Menlo" panose="020B0609030804020204" pitchFamily="49" charset="0"/>
              </a:rPr>
              <a:t>772 l</a:t>
            </a:r>
          </a:p>
          <a:p>
            <a:pPr algn="just">
              <a:lnSpc>
                <a:spcPts val="1800"/>
              </a:lnSpc>
            </a:pPr>
            <a:r>
              <a:rPr lang="en-US" altLang="zh-TW" sz="1100" b="0" dirty="0">
                <a:solidFill>
                  <a:srgbClr val="CE9178"/>
                </a:solidFill>
                <a:effectLst/>
                <a:latin typeface="Menlo" panose="020B0609030804020204" pitchFamily="49" charset="0"/>
              </a:rPr>
              <a:t>Largest luggage compartment volume (behind front seats, up to roof)</a:t>
            </a:r>
          </a:p>
          <a:p>
            <a:pPr algn="just">
              <a:lnSpc>
                <a:spcPts val="1800"/>
              </a:lnSpc>
            </a:pPr>
            <a:r>
              <a:rPr lang="en-US" altLang="zh-TW" sz="1100" b="0" dirty="0">
                <a:solidFill>
                  <a:srgbClr val="CE9178"/>
                </a:solidFill>
                <a:effectLst/>
                <a:latin typeface="Menlo" panose="020B0609030804020204" pitchFamily="49" charset="0"/>
              </a:rPr>
              <a:t>1,708 l</a:t>
            </a:r>
          </a:p>
        </p:txBody>
      </p:sp>
    </p:spTree>
    <p:extLst>
      <p:ext uri="{BB962C8B-B14F-4D97-AF65-F5344CB8AC3E}">
        <p14:creationId xmlns:p14="http://schemas.microsoft.com/office/powerpoint/2010/main" val="3141889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a:extLst>
            <a:ext uri="{FF2B5EF4-FFF2-40B4-BE49-F238E27FC236}">
              <a16:creationId xmlns:a16="http://schemas.microsoft.com/office/drawing/2014/main" id="{C17D7330-66A5-D51A-80B4-1B1598C570E5}"/>
            </a:ext>
          </a:extLst>
        </p:cNvPr>
        <p:cNvGrpSpPr/>
        <p:nvPr/>
      </p:nvGrpSpPr>
      <p:grpSpPr>
        <a:xfrm>
          <a:off x="0" y="0"/>
          <a:ext cx="0" cy="0"/>
          <a:chOff x="0" y="0"/>
          <a:chExt cx="0" cy="0"/>
        </a:xfrm>
      </p:grpSpPr>
      <p:sp>
        <p:nvSpPr>
          <p:cNvPr id="286" name="Google Shape;286;g3115887f5a5_0_180">
            <a:extLst>
              <a:ext uri="{FF2B5EF4-FFF2-40B4-BE49-F238E27FC236}">
                <a16:creationId xmlns:a16="http://schemas.microsoft.com/office/drawing/2014/main" id="{1E98E12C-9A24-10E9-302C-DD9ED7D2E097}"/>
              </a:ext>
            </a:extLst>
          </p:cNvPr>
          <p:cNvSpPr txBox="1"/>
          <p:nvPr/>
        </p:nvSpPr>
        <p:spPr>
          <a:xfrm>
            <a:off x="524489" y="775335"/>
            <a:ext cx="9274500" cy="3524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B5B4BA"/>
              </a:buClr>
              <a:buSzPts val="2000"/>
              <a:buFont typeface="Arial"/>
              <a:buNone/>
            </a:pPr>
            <a:r>
              <a:rPr lang="en-US" altLang="zh-TW" sz="2000" b="1" dirty="0">
                <a:solidFill>
                  <a:schemeClr val="tx1"/>
                </a:solidFill>
              </a:rPr>
              <a:t>Potential</a:t>
            </a:r>
            <a:r>
              <a:rPr lang="zh-TW" altLang="en-US" sz="2000" b="1" dirty="0">
                <a:solidFill>
                  <a:schemeClr val="tx1"/>
                </a:solidFill>
              </a:rPr>
              <a:t> </a:t>
            </a:r>
            <a:r>
              <a:rPr lang="en-US" altLang="zh-TW" sz="2000" b="1" dirty="0">
                <a:solidFill>
                  <a:schemeClr val="tx1"/>
                </a:solidFill>
              </a:rPr>
              <a:t>challenges</a:t>
            </a:r>
            <a:endParaRPr sz="1400" b="1" i="0" u="none" strike="noStrike" cap="none" dirty="0">
              <a:solidFill>
                <a:schemeClr val="tx1"/>
              </a:solidFill>
              <a:latin typeface="Arial"/>
              <a:ea typeface="Arial"/>
              <a:cs typeface="Arial"/>
              <a:sym typeface="Arial"/>
            </a:endParaRPr>
          </a:p>
        </p:txBody>
      </p:sp>
      <p:sp>
        <p:nvSpPr>
          <p:cNvPr id="287" name="Google Shape;287;g3115887f5a5_0_180">
            <a:extLst>
              <a:ext uri="{FF2B5EF4-FFF2-40B4-BE49-F238E27FC236}">
                <a16:creationId xmlns:a16="http://schemas.microsoft.com/office/drawing/2014/main" id="{6CC695C8-ED3A-E1FE-2DD4-D3A3EB1B6C38}"/>
              </a:ext>
            </a:extLst>
          </p:cNvPr>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18</a:t>
            </a:fld>
            <a:endParaRPr/>
          </a:p>
        </p:txBody>
      </p:sp>
      <p:sp>
        <p:nvSpPr>
          <p:cNvPr id="4" name="TextBox 3">
            <a:extLst>
              <a:ext uri="{FF2B5EF4-FFF2-40B4-BE49-F238E27FC236}">
                <a16:creationId xmlns:a16="http://schemas.microsoft.com/office/drawing/2014/main" id="{AAF6C35A-6AC4-B157-C74C-315758648B02}"/>
              </a:ext>
            </a:extLst>
          </p:cNvPr>
          <p:cNvSpPr txBox="1"/>
          <p:nvPr/>
        </p:nvSpPr>
        <p:spPr>
          <a:xfrm>
            <a:off x="621974" y="1632161"/>
            <a:ext cx="9177015" cy="1323439"/>
          </a:xfrm>
          <a:prstGeom prst="rect">
            <a:avLst/>
          </a:prstGeom>
          <a:noFill/>
        </p:spPr>
        <p:txBody>
          <a:bodyPr wrap="square">
            <a:spAutoFit/>
          </a:bodyPr>
          <a:lstStyle/>
          <a:p>
            <a:pPr marL="342900" indent="-342900" rtl="0" fontAlgn="base">
              <a:buFont typeface="+mj-lt"/>
              <a:buAutoNum type="arabicPeriod"/>
            </a:pPr>
            <a:r>
              <a:rPr lang="en-US" altLang="zh-TW" sz="1600" dirty="0">
                <a:solidFill>
                  <a:schemeClr val="tx1"/>
                </a:solidFill>
              </a:rPr>
              <a:t>Insufficient</a:t>
            </a:r>
            <a:r>
              <a:rPr lang="zh-TW" altLang="en-US" sz="1600" dirty="0">
                <a:solidFill>
                  <a:schemeClr val="tx1"/>
                </a:solidFill>
              </a:rPr>
              <a:t> </a:t>
            </a:r>
            <a:r>
              <a:rPr lang="en-US" altLang="zh-TW" sz="1600" dirty="0">
                <a:solidFill>
                  <a:schemeClr val="tx1"/>
                </a:solidFill>
              </a:rPr>
              <a:t>data</a:t>
            </a:r>
          </a:p>
          <a:p>
            <a:pPr marL="342900" indent="-342900" rtl="0" fontAlgn="base">
              <a:buFont typeface="+mj-lt"/>
              <a:buAutoNum type="arabicPeriod"/>
            </a:pPr>
            <a:endParaRPr lang="en-US" altLang="zh-TW" sz="1600" dirty="0">
              <a:solidFill>
                <a:schemeClr val="tx1"/>
              </a:solidFill>
            </a:endParaRPr>
          </a:p>
          <a:p>
            <a:pPr marL="342900" indent="-342900" rtl="0" fontAlgn="base">
              <a:buFont typeface="+mj-lt"/>
              <a:buAutoNum type="arabicPeriod"/>
            </a:pPr>
            <a:endParaRPr lang="en-US" altLang="zh-TW" sz="1600" dirty="0">
              <a:solidFill>
                <a:schemeClr val="tx1"/>
              </a:solidFill>
            </a:endParaRPr>
          </a:p>
          <a:p>
            <a:pPr marL="342900" indent="-342900" rtl="0" fontAlgn="base">
              <a:buFont typeface="+mj-lt"/>
              <a:buAutoNum type="arabicPeriod"/>
            </a:pPr>
            <a:r>
              <a:rPr lang="en-US" sz="1600" dirty="0">
                <a:solidFill>
                  <a:schemeClr val="tx1"/>
                </a:solidFill>
              </a:rPr>
              <a:t>Computational resource limitations</a:t>
            </a:r>
            <a:br>
              <a:rPr lang="en-US" sz="1600" dirty="0">
                <a:solidFill>
                  <a:schemeClr val="tx1"/>
                </a:solidFill>
              </a:rPr>
            </a:br>
            <a:endParaRPr lang="en-US" sz="1600" dirty="0">
              <a:solidFill>
                <a:schemeClr val="tx1"/>
              </a:solidFill>
            </a:endParaRPr>
          </a:p>
        </p:txBody>
      </p:sp>
    </p:spTree>
    <p:extLst>
      <p:ext uri="{BB962C8B-B14F-4D97-AF65-F5344CB8AC3E}">
        <p14:creationId xmlns:p14="http://schemas.microsoft.com/office/powerpoint/2010/main" val="385339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2fe0852fb77_2_15"/>
          <p:cNvSpPr txBox="1"/>
          <p:nvPr/>
        </p:nvSpPr>
        <p:spPr>
          <a:xfrm>
            <a:off x="443125" y="679450"/>
            <a:ext cx="9074800" cy="50927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834"/>
              </a:spcBef>
              <a:spcAft>
                <a:spcPts val="0"/>
              </a:spcAft>
              <a:buClr>
                <a:srgbClr val="000000"/>
              </a:buClr>
              <a:buSzPts val="2000"/>
              <a:buFont typeface="Arial"/>
              <a:buNone/>
            </a:pPr>
            <a:r>
              <a:rPr lang="en-US" sz="2000" b="1" i="0" u="none" strike="noStrike" cap="none" dirty="0">
                <a:solidFill>
                  <a:schemeClr val="tx1"/>
                </a:solidFill>
                <a:latin typeface="Arial"/>
                <a:ea typeface="Arial"/>
                <a:cs typeface="Arial"/>
                <a:sym typeface="Arial"/>
              </a:rPr>
              <a:t>Reference</a:t>
            </a:r>
            <a:endParaRPr sz="2000" b="1" dirty="0">
              <a:solidFill>
                <a:schemeClr val="tx1"/>
              </a:solidFill>
            </a:endParaRPr>
          </a:p>
        </p:txBody>
      </p:sp>
      <p:sp>
        <p:nvSpPr>
          <p:cNvPr id="293" name="Google Shape;293;g2fe0852fb77_2_15"/>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
        <p:nvSpPr>
          <p:cNvPr id="3" name="TextBox 2">
            <a:extLst>
              <a:ext uri="{FF2B5EF4-FFF2-40B4-BE49-F238E27FC236}">
                <a16:creationId xmlns:a16="http://schemas.microsoft.com/office/drawing/2014/main" id="{458EC92E-9285-B172-7A2E-7A7E47C1B0E7}"/>
              </a:ext>
            </a:extLst>
          </p:cNvPr>
          <p:cNvSpPr txBox="1"/>
          <p:nvPr/>
        </p:nvSpPr>
        <p:spPr>
          <a:xfrm>
            <a:off x="443124" y="1391700"/>
            <a:ext cx="9401915" cy="3472104"/>
          </a:xfrm>
          <a:prstGeom prst="rect">
            <a:avLst/>
          </a:prstGeom>
          <a:noFill/>
        </p:spPr>
        <p:txBody>
          <a:bodyPr wrap="square">
            <a:spAutoFit/>
          </a:bodyPr>
          <a:lstStyle/>
          <a:p>
            <a:pPr marL="0" marR="0" lvl="0" indent="0" algn="just" rtl="0">
              <a:lnSpc>
                <a:spcPct val="115000"/>
              </a:lnSpc>
              <a:spcBef>
                <a:spcPts val="0"/>
              </a:spcBef>
              <a:spcAft>
                <a:spcPts val="0"/>
              </a:spcAft>
              <a:buClr>
                <a:srgbClr val="000000"/>
              </a:buClr>
              <a:buSzPts val="1400"/>
              <a:buFont typeface="Arial"/>
              <a:buNone/>
            </a:pPr>
            <a:r>
              <a:rPr lang="en-US" altLang="zh-TW" sz="1200" dirty="0">
                <a:solidFill>
                  <a:schemeClr val="dk1"/>
                </a:solidFill>
              </a:rPr>
              <a:t>1.</a:t>
            </a:r>
            <a:r>
              <a:rPr lang="en-US" sz="1200" b="0" i="0" u="none" strike="noStrike" cap="none" dirty="0">
                <a:solidFill>
                  <a:schemeClr val="dk1"/>
                </a:solidFill>
                <a:latin typeface="Arial"/>
                <a:ea typeface="Arial"/>
                <a:cs typeface="Arial"/>
                <a:sym typeface="Arial"/>
              </a:rPr>
              <a:t> </a:t>
            </a:r>
            <a:r>
              <a:rPr lang="en-US" sz="1200" dirty="0" err="1">
                <a:solidFill>
                  <a:schemeClr val="dk1"/>
                </a:solidFill>
              </a:rPr>
              <a:t>Schopf</a:t>
            </a:r>
            <a:r>
              <a:rPr lang="en-US" sz="1200" dirty="0">
                <a:solidFill>
                  <a:schemeClr val="dk1"/>
                </a:solidFill>
              </a:rPr>
              <a:t>, T., Schneider, D. N., &amp; Matthes, F. (2023). Efficient Domain Adaptation of Sentence Embeddings Using Adapters. </a:t>
            </a:r>
            <a:r>
              <a:rPr lang="en-US" sz="1200" dirty="0" err="1">
                <a:solidFill>
                  <a:schemeClr val="dk1"/>
                </a:solidFill>
              </a:rPr>
              <a:t>ArXiv</a:t>
            </a:r>
            <a:r>
              <a:rPr lang="en-US" sz="1200" dirty="0">
                <a:solidFill>
                  <a:schemeClr val="dk1"/>
                </a:solidFill>
              </a:rPr>
              <a:t>, 1046–1053. </a:t>
            </a:r>
            <a:r>
              <a:rPr lang="en-US" sz="1200" u="sng" dirty="0">
                <a:solidFill>
                  <a:schemeClr val="hlink"/>
                </a:solidFill>
                <a:hlinkClick r:id="rId3"/>
              </a:rPr>
              <a:t>https://doi.org/10.26615/978-954-452-092-2_112</a:t>
            </a:r>
            <a:endParaRPr lang="en-US" sz="1200" dirty="0">
              <a:solidFill>
                <a:schemeClr val="dk1"/>
              </a:solidFill>
            </a:endParaRPr>
          </a:p>
          <a:p>
            <a:pPr marL="0" marR="0" lvl="0" indent="0" algn="just" rtl="0">
              <a:lnSpc>
                <a:spcPct val="115000"/>
              </a:lnSpc>
              <a:spcBef>
                <a:spcPts val="0"/>
              </a:spcBef>
              <a:spcAft>
                <a:spcPts val="0"/>
              </a:spcAft>
              <a:buClr>
                <a:srgbClr val="000000"/>
              </a:buClr>
              <a:buSzPts val="1400"/>
              <a:buFont typeface="Arial"/>
              <a:buNone/>
            </a:pPr>
            <a:endParaRPr lang="en-US" sz="1200" dirty="0">
              <a:solidFill>
                <a:schemeClr val="dk1"/>
              </a:solidFill>
            </a:endParaRPr>
          </a:p>
          <a:p>
            <a:pPr marL="0" marR="0" lvl="0" indent="0" algn="just" rtl="0">
              <a:lnSpc>
                <a:spcPct val="115000"/>
              </a:lnSpc>
              <a:spcBef>
                <a:spcPts val="0"/>
              </a:spcBef>
              <a:spcAft>
                <a:spcPts val="0"/>
              </a:spcAft>
              <a:buClr>
                <a:srgbClr val="000000"/>
              </a:buClr>
              <a:buSzPts val="1400"/>
              <a:buFont typeface="Arial"/>
              <a:buNone/>
            </a:pPr>
            <a:r>
              <a:rPr lang="en-US" altLang="zh-TW" sz="1200" dirty="0">
                <a:solidFill>
                  <a:schemeClr val="dk1"/>
                </a:solidFill>
              </a:rPr>
              <a:t>2.</a:t>
            </a:r>
            <a:r>
              <a:rPr lang="en-US" sz="1200" dirty="0">
                <a:solidFill>
                  <a:schemeClr val="dk1"/>
                </a:solidFill>
              </a:rPr>
              <a:t> Wang, L., Yang, N., Huang, X., Yang, L., Majumder, R., &amp; Wei, F. (2023, December 31). Improving Text Embeddings with Large Language Models. </a:t>
            </a:r>
            <a:r>
              <a:rPr lang="en-US" sz="1200" dirty="0" err="1">
                <a:solidFill>
                  <a:schemeClr val="dk1"/>
                </a:solidFill>
              </a:rPr>
              <a:t>arXiv.org</a:t>
            </a:r>
            <a:r>
              <a:rPr lang="en-US" sz="1200" dirty="0">
                <a:solidFill>
                  <a:schemeClr val="dk1"/>
                </a:solidFill>
              </a:rPr>
              <a:t>. </a:t>
            </a:r>
            <a:r>
              <a:rPr lang="en-US" sz="1200" u="sng" dirty="0">
                <a:solidFill>
                  <a:schemeClr val="hlink"/>
                </a:solidFill>
                <a:hlinkClick r:id="rId4"/>
              </a:rPr>
              <a:t>https://arxiv.org/abs/2401.00368</a:t>
            </a:r>
            <a:endParaRPr lang="en-US" sz="1200" dirty="0">
              <a:solidFill>
                <a:schemeClr val="dk1"/>
              </a:solidFill>
            </a:endParaRPr>
          </a:p>
          <a:p>
            <a:pPr marL="0" marR="0" lvl="0" indent="0" algn="just" rtl="0">
              <a:lnSpc>
                <a:spcPct val="115000"/>
              </a:lnSpc>
              <a:spcBef>
                <a:spcPts val="0"/>
              </a:spcBef>
              <a:spcAft>
                <a:spcPts val="0"/>
              </a:spcAft>
              <a:buClr>
                <a:srgbClr val="000000"/>
              </a:buClr>
              <a:buSzPts val="1400"/>
              <a:buFont typeface="Arial"/>
              <a:buNone/>
            </a:pPr>
            <a:endParaRPr lang="en-US" sz="1200" dirty="0">
              <a:solidFill>
                <a:schemeClr val="dk1"/>
              </a:solidFill>
            </a:endParaRPr>
          </a:p>
          <a:p>
            <a:pPr marL="0" marR="0" lvl="0" indent="0" algn="just" rtl="0">
              <a:lnSpc>
                <a:spcPct val="115000"/>
              </a:lnSpc>
              <a:spcBef>
                <a:spcPts val="0"/>
              </a:spcBef>
              <a:spcAft>
                <a:spcPts val="0"/>
              </a:spcAft>
              <a:buClr>
                <a:srgbClr val="000000"/>
              </a:buClr>
              <a:buSzPts val="1400"/>
              <a:buFont typeface="Arial"/>
              <a:buNone/>
            </a:pPr>
            <a:r>
              <a:rPr lang="en-US" altLang="zh-TW" sz="1200" dirty="0">
                <a:solidFill>
                  <a:schemeClr val="dk1"/>
                </a:solidFill>
              </a:rPr>
              <a:t>3.</a:t>
            </a:r>
            <a:r>
              <a:rPr lang="en-US" sz="1200" dirty="0">
                <a:solidFill>
                  <a:schemeClr val="dk1"/>
                </a:solidFill>
              </a:rPr>
              <a:t> Embedding adapters. (n.d.). Chroma Research. </a:t>
            </a:r>
            <a:r>
              <a:rPr lang="en-US" sz="1200" u="sng" dirty="0">
                <a:solidFill>
                  <a:schemeClr val="hlink"/>
                </a:solidFill>
                <a:hlinkClick r:id="rId5"/>
              </a:rPr>
              <a:t>https://research.trychroma.com/embedding-adapters</a:t>
            </a:r>
            <a:endParaRPr lang="en-US" sz="1200" dirty="0">
              <a:solidFill>
                <a:schemeClr val="dk1"/>
              </a:solidFill>
            </a:endParaRPr>
          </a:p>
          <a:p>
            <a:pPr marL="0" marR="0" lvl="0" indent="0" algn="just" rtl="0">
              <a:lnSpc>
                <a:spcPct val="115000"/>
              </a:lnSpc>
              <a:spcBef>
                <a:spcPts val="0"/>
              </a:spcBef>
              <a:spcAft>
                <a:spcPts val="0"/>
              </a:spcAft>
              <a:buClr>
                <a:srgbClr val="000000"/>
              </a:buClr>
              <a:buSzPts val="1400"/>
              <a:buFont typeface="Arial"/>
              <a:buNone/>
            </a:pPr>
            <a:endParaRPr lang="en-US" sz="1200" dirty="0">
              <a:solidFill>
                <a:schemeClr val="dk1"/>
              </a:solidFill>
            </a:endParaRPr>
          </a:p>
          <a:p>
            <a:pPr marL="0" marR="0" lvl="0" indent="0" algn="just" rtl="0">
              <a:lnSpc>
                <a:spcPct val="115000"/>
              </a:lnSpc>
              <a:spcBef>
                <a:spcPts val="0"/>
              </a:spcBef>
              <a:spcAft>
                <a:spcPts val="0"/>
              </a:spcAft>
              <a:buClr>
                <a:srgbClr val="000000"/>
              </a:buClr>
              <a:buSzPts val="1400"/>
              <a:buFont typeface="Arial"/>
              <a:buNone/>
            </a:pPr>
            <a:r>
              <a:rPr lang="en-US" altLang="zh-TW" sz="1200" dirty="0">
                <a:solidFill>
                  <a:schemeClr val="dk1"/>
                </a:solidFill>
              </a:rPr>
              <a:t>4.</a:t>
            </a:r>
            <a:r>
              <a:rPr lang="en-US" sz="1200" dirty="0">
                <a:solidFill>
                  <a:schemeClr val="dk1"/>
                </a:solidFill>
              </a:rPr>
              <a:t> </a:t>
            </a:r>
            <a:r>
              <a:rPr lang="en-US" sz="1200" dirty="0" err="1">
                <a:solidFill>
                  <a:schemeClr val="dk1"/>
                </a:solidFill>
              </a:rPr>
              <a:t>Paluszkiewicz</a:t>
            </a:r>
            <a:r>
              <a:rPr lang="en-US" sz="1200" dirty="0">
                <a:solidFill>
                  <a:schemeClr val="dk1"/>
                </a:solidFill>
              </a:rPr>
              <a:t>, A. (2023, September 14). The impact of AI on the automotive industry. </a:t>
            </a:r>
            <a:r>
              <a:rPr lang="en-US" sz="1200" dirty="0" err="1">
                <a:solidFill>
                  <a:schemeClr val="dk1"/>
                </a:solidFill>
              </a:rPr>
              <a:t>Digica</a:t>
            </a:r>
            <a:r>
              <a:rPr lang="en-US" sz="1200" dirty="0">
                <a:solidFill>
                  <a:schemeClr val="dk1"/>
                </a:solidFill>
              </a:rPr>
              <a:t> | AI Powered Software. </a:t>
            </a:r>
            <a:r>
              <a:rPr lang="en-US" sz="1200" u="sng" dirty="0">
                <a:solidFill>
                  <a:schemeClr val="hlink"/>
                </a:solidFill>
                <a:hlinkClick r:id="rId6"/>
              </a:rPr>
              <a:t>https://www.digica.com/blog/the-impact-of-ai-on-the-automotive-industry.html</a:t>
            </a:r>
            <a:endParaRPr lang="en-US" sz="1200" dirty="0">
              <a:solidFill>
                <a:schemeClr val="dk1"/>
              </a:solidFill>
            </a:endParaRPr>
          </a:p>
          <a:p>
            <a:pPr marL="0" marR="0" lvl="0" indent="0" algn="just" rtl="0">
              <a:lnSpc>
                <a:spcPct val="115000"/>
              </a:lnSpc>
              <a:spcBef>
                <a:spcPts val="0"/>
              </a:spcBef>
              <a:spcAft>
                <a:spcPts val="0"/>
              </a:spcAft>
              <a:buClr>
                <a:srgbClr val="000000"/>
              </a:buClr>
              <a:buSzPts val="1400"/>
              <a:buFont typeface="Arial"/>
              <a:buNone/>
            </a:pPr>
            <a:endParaRPr lang="en-US" sz="1200" dirty="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altLang="zh-TW" sz="1200" dirty="0">
                <a:solidFill>
                  <a:schemeClr val="dk1"/>
                </a:solidFill>
              </a:rPr>
              <a:t>5.</a:t>
            </a:r>
            <a:r>
              <a:rPr lang="en-US" sz="1200" dirty="0">
                <a:solidFill>
                  <a:schemeClr val="dk1"/>
                </a:solidFill>
              </a:rPr>
              <a:t> </a:t>
            </a:r>
            <a:r>
              <a:rPr lang="en-US" sz="1200" dirty="0" err="1">
                <a:solidFill>
                  <a:schemeClr val="dk1"/>
                </a:solidFill>
              </a:rPr>
              <a:t>Dettmers</a:t>
            </a:r>
            <a:r>
              <a:rPr lang="en-US" sz="1200" dirty="0">
                <a:solidFill>
                  <a:schemeClr val="dk1"/>
                </a:solidFill>
              </a:rPr>
              <a:t>, T., </a:t>
            </a:r>
            <a:r>
              <a:rPr lang="en-US" sz="1200" dirty="0" err="1">
                <a:solidFill>
                  <a:schemeClr val="dk1"/>
                </a:solidFill>
              </a:rPr>
              <a:t>Pagnoni</a:t>
            </a:r>
            <a:r>
              <a:rPr lang="en-US" sz="1200" dirty="0">
                <a:solidFill>
                  <a:schemeClr val="dk1"/>
                </a:solidFill>
              </a:rPr>
              <a:t>, A., Holtzman, A., &amp; </a:t>
            </a:r>
            <a:r>
              <a:rPr lang="en-US" sz="1200" dirty="0" err="1">
                <a:solidFill>
                  <a:schemeClr val="dk1"/>
                </a:solidFill>
              </a:rPr>
              <a:t>Zettlemoyer</a:t>
            </a:r>
            <a:r>
              <a:rPr lang="en-US" sz="1200" dirty="0">
                <a:solidFill>
                  <a:schemeClr val="dk1"/>
                </a:solidFill>
              </a:rPr>
              <a:t>, L. (2023, May 23). QLORA: Efficient Finetuning of Quantized LLMS. </a:t>
            </a:r>
            <a:r>
              <a:rPr lang="en-US" sz="1200" dirty="0" err="1">
                <a:solidFill>
                  <a:schemeClr val="dk1"/>
                </a:solidFill>
              </a:rPr>
              <a:t>arXiv.org</a:t>
            </a:r>
            <a:r>
              <a:rPr lang="en-US" sz="1200" dirty="0">
                <a:solidFill>
                  <a:schemeClr val="dk1"/>
                </a:solidFill>
              </a:rPr>
              <a:t>. </a:t>
            </a:r>
            <a:r>
              <a:rPr lang="en-US" sz="1200" u="sng" dirty="0">
                <a:solidFill>
                  <a:schemeClr val="hlink"/>
                </a:solidFill>
                <a:hlinkClick r:id="rId7"/>
              </a:rPr>
              <a:t>https://arxiv.org/abs/2305.14314</a:t>
            </a:r>
            <a:endParaRPr lang="en-US" sz="1200" dirty="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lang="en-US" sz="1200" dirty="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altLang="zh-TW" sz="1200" dirty="0">
                <a:solidFill>
                  <a:schemeClr val="dk1"/>
                </a:solidFill>
              </a:rPr>
              <a:t>6.</a:t>
            </a:r>
            <a:r>
              <a:rPr lang="en-US" sz="1200" dirty="0">
                <a:solidFill>
                  <a:schemeClr val="dk1"/>
                </a:solidFill>
              </a:rPr>
              <a:t> Hu, E. J., Shen, Y., Wallis, P., Allen-Zhu, Z., Li, Y., Wang, S., Wang, L., &amp; Chen, W. (2021, June 17). LORA: Low-Rank adaptation of Large Language Models. </a:t>
            </a:r>
            <a:r>
              <a:rPr lang="en-US" sz="1200" dirty="0" err="1">
                <a:solidFill>
                  <a:schemeClr val="dk1"/>
                </a:solidFill>
              </a:rPr>
              <a:t>arXiv.org</a:t>
            </a:r>
            <a:r>
              <a:rPr lang="en-US" sz="1200" dirty="0">
                <a:solidFill>
                  <a:schemeClr val="dk1"/>
                </a:solidFill>
              </a:rPr>
              <a:t>. </a:t>
            </a:r>
            <a:r>
              <a:rPr lang="en-US" sz="1200" u="sng" dirty="0">
                <a:solidFill>
                  <a:schemeClr val="hlink"/>
                </a:solidFill>
                <a:hlinkClick r:id="rId8"/>
              </a:rPr>
              <a:t>https://arxiv.org/abs/2106.09685</a:t>
            </a:r>
            <a:endParaRPr lang="en-US" sz="12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2"/>
          <p:cNvSpPr txBox="1"/>
          <p:nvPr/>
        </p:nvSpPr>
        <p:spPr>
          <a:xfrm>
            <a:off x="534650" y="687394"/>
            <a:ext cx="6081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B5B4BA"/>
              </a:buClr>
              <a:buSzPts val="2000"/>
              <a:buFont typeface="Arial"/>
              <a:buNone/>
            </a:pPr>
            <a:r>
              <a:rPr lang="en-US" sz="2000" b="1" i="0" u="none" strike="noStrike" cap="none" dirty="0">
                <a:solidFill>
                  <a:schemeClr val="tx1"/>
                </a:solidFill>
                <a:latin typeface="Arial"/>
                <a:ea typeface="Arial"/>
                <a:cs typeface="Arial"/>
                <a:sym typeface="Arial"/>
              </a:rPr>
              <a:t>Our Team</a:t>
            </a:r>
            <a:br>
              <a:rPr lang="en-US" sz="1200" b="0" i="0" u="none" strike="noStrike" cap="none" dirty="0">
                <a:solidFill>
                  <a:schemeClr val="tx1"/>
                </a:solidFill>
                <a:latin typeface="Arial"/>
                <a:ea typeface="Arial"/>
                <a:cs typeface="Arial"/>
                <a:sym typeface="Arial"/>
              </a:rPr>
            </a:br>
            <a:br>
              <a:rPr lang="en-US" sz="1200" b="0" i="0" u="none" strike="noStrike" cap="none" dirty="0">
                <a:solidFill>
                  <a:schemeClr val="tx1"/>
                </a:solidFill>
                <a:latin typeface="Arial"/>
                <a:ea typeface="Arial"/>
                <a:cs typeface="Arial"/>
                <a:sym typeface="Arial"/>
              </a:rPr>
            </a:br>
            <a:endParaRPr sz="1200" b="0" i="0" u="none" strike="noStrike" cap="none" dirty="0">
              <a:solidFill>
                <a:schemeClr val="tx1"/>
              </a:solidFill>
              <a:latin typeface="Arial"/>
              <a:ea typeface="Arial"/>
              <a:cs typeface="Arial"/>
              <a:sym typeface="Arial"/>
            </a:endParaRPr>
          </a:p>
          <a:p>
            <a:pPr marL="0" marR="0" lvl="0" indent="0" algn="l" rtl="0">
              <a:lnSpc>
                <a:spcPct val="90000"/>
              </a:lnSpc>
              <a:spcBef>
                <a:spcPts val="834"/>
              </a:spcBef>
              <a:spcAft>
                <a:spcPts val="0"/>
              </a:spcAft>
              <a:buClr>
                <a:schemeClr val="dk1"/>
              </a:buClr>
              <a:buSzPts val="2000"/>
              <a:buFont typeface="Arial"/>
              <a:buNone/>
            </a:pPr>
            <a:endParaRPr sz="2000" b="1" i="0" u="none" strike="noStrike" cap="none" dirty="0">
              <a:solidFill>
                <a:srgbClr val="B5B4BA"/>
              </a:solidFill>
              <a:latin typeface="Arial"/>
              <a:ea typeface="Arial"/>
              <a:cs typeface="Arial"/>
              <a:sym typeface="Arial"/>
            </a:endParaRPr>
          </a:p>
        </p:txBody>
      </p:sp>
      <p:sp>
        <p:nvSpPr>
          <p:cNvPr id="31" name="Google Shape;31;p2"/>
          <p:cNvSpPr txBox="1"/>
          <p:nvPr/>
        </p:nvSpPr>
        <p:spPr>
          <a:xfrm>
            <a:off x="764100" y="1956825"/>
            <a:ext cx="53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txBox="1"/>
          <p:nvPr/>
        </p:nvSpPr>
        <p:spPr>
          <a:xfrm>
            <a:off x="1795475" y="1124025"/>
            <a:ext cx="6986100" cy="120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Po-Yen Chen</a:t>
            </a:r>
            <a:r>
              <a:rPr lang="en-US" sz="1400" b="0" i="0" u="none" strike="noStrike" cap="none" dirty="0">
                <a:solidFill>
                  <a:srgbClr val="000000"/>
                </a:solidFill>
                <a:latin typeface="Arial"/>
                <a:ea typeface="Arial"/>
                <a:cs typeface="Arial"/>
                <a:sym typeface="Arial"/>
              </a:rPr>
              <a:t> </a:t>
            </a:r>
            <a:br>
              <a:rPr lang="en-US" sz="1400" b="0" i="0" u="none" strike="noStrike" cap="none" dirty="0">
                <a:solidFill>
                  <a:srgbClr val="000000"/>
                </a:solidFill>
                <a:latin typeface="Arial"/>
                <a:ea typeface="Arial"/>
                <a:cs typeface="Arial"/>
                <a:sym typeface="Arial"/>
              </a:rPr>
            </a:br>
            <a:r>
              <a:rPr lang="en-US" sz="1400" b="0" i="0" u="none" strike="noStrike" cap="none" dirty="0">
                <a:solidFill>
                  <a:srgbClr val="000000"/>
                </a:solidFill>
                <a:latin typeface="Arial"/>
                <a:ea typeface="Arial"/>
                <a:cs typeface="Arial"/>
                <a:sym typeface="Arial"/>
              </a:rPr>
              <a:t>Simulation Sciences, </a:t>
            </a:r>
            <a:r>
              <a:rPr lang="en-US" sz="1400" b="0" i="0" u="none" strike="noStrike" cap="none" dirty="0">
                <a:solidFill>
                  <a:schemeClr val="dk1"/>
                </a:solidFill>
                <a:latin typeface="Arial"/>
                <a:ea typeface="Arial"/>
                <a:cs typeface="Arial"/>
                <a:sym typeface="Arial"/>
              </a:rPr>
              <a:t>RWTH Aachen</a:t>
            </a:r>
            <a:endParaRPr sz="14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a:ea typeface="Arial"/>
                <a:cs typeface="Arial"/>
                <a:sym typeface="Arial"/>
              </a:rPr>
              <a:t>Data and numerical analysis, implement the data-driven method to chemical and mechanical engineering problem, did more than related three </a:t>
            </a:r>
            <a:r>
              <a:rPr lang="en-US" sz="1400" b="0" i="0" u="none" strike="noStrike" cap="none" dirty="0" err="1">
                <a:solidFill>
                  <a:schemeClr val="dk1"/>
                </a:solidFill>
                <a:latin typeface="Arial"/>
                <a:ea typeface="Arial"/>
                <a:cs typeface="Arial"/>
                <a:sym typeface="Arial"/>
              </a:rPr>
              <a:t>interdisciplinarily</a:t>
            </a:r>
            <a:r>
              <a:rPr lang="en-US" sz="1400" b="0" i="0" u="none" strike="noStrike" cap="none" dirty="0">
                <a:solidFill>
                  <a:schemeClr val="dk1"/>
                </a:solidFill>
                <a:latin typeface="Arial"/>
                <a:ea typeface="Arial"/>
                <a:cs typeface="Arial"/>
                <a:sym typeface="Arial"/>
              </a:rPr>
              <a:t> internal and external projects during my study</a:t>
            </a:r>
            <a:endParaRPr sz="1400" b="0" i="0" u="none" strike="noStrike" cap="none" dirty="0">
              <a:solidFill>
                <a:srgbClr val="000000"/>
              </a:solidFill>
              <a:latin typeface="Arial"/>
              <a:ea typeface="Arial"/>
              <a:cs typeface="Arial"/>
              <a:sym typeface="Arial"/>
            </a:endParaRPr>
          </a:p>
        </p:txBody>
      </p:sp>
      <p:sp>
        <p:nvSpPr>
          <p:cNvPr id="33" name="Google Shape;33;p2"/>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34" name="Google Shape;34;p2"/>
          <p:cNvPicPr preferRelativeResize="0"/>
          <p:nvPr/>
        </p:nvPicPr>
        <p:blipFill rotWithShape="1">
          <a:blip r:embed="rId3">
            <a:alphaModFix/>
          </a:blip>
          <a:srcRect/>
          <a:stretch/>
        </p:blipFill>
        <p:spPr>
          <a:xfrm>
            <a:off x="896162" y="1124025"/>
            <a:ext cx="801398" cy="1201500"/>
          </a:xfrm>
          <a:prstGeom prst="rect">
            <a:avLst/>
          </a:prstGeom>
          <a:noFill/>
          <a:ln>
            <a:noFill/>
          </a:ln>
        </p:spPr>
      </p:pic>
      <p:pic>
        <p:nvPicPr>
          <p:cNvPr id="35" name="Google Shape;35;p2"/>
          <p:cNvPicPr preferRelativeResize="0"/>
          <p:nvPr/>
        </p:nvPicPr>
        <p:blipFill rotWithShape="1">
          <a:blip r:embed="rId4">
            <a:alphaModFix/>
          </a:blip>
          <a:srcRect l="3814" r="6014"/>
          <a:stretch/>
        </p:blipFill>
        <p:spPr>
          <a:xfrm>
            <a:off x="837500" y="2477275"/>
            <a:ext cx="918725" cy="1201501"/>
          </a:xfrm>
          <a:prstGeom prst="rect">
            <a:avLst/>
          </a:prstGeom>
          <a:noFill/>
          <a:ln>
            <a:noFill/>
          </a:ln>
        </p:spPr>
      </p:pic>
      <p:sp>
        <p:nvSpPr>
          <p:cNvPr id="36" name="Google Shape;36;p2"/>
          <p:cNvSpPr txBox="1"/>
          <p:nvPr/>
        </p:nvSpPr>
        <p:spPr>
          <a:xfrm>
            <a:off x="1756225" y="2477275"/>
            <a:ext cx="6986100" cy="120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Ling-Chia Chen</a:t>
            </a:r>
            <a:r>
              <a:rPr lang="en-US" sz="1400" b="0" i="0" u="none" strike="noStrike" cap="none" dirty="0">
                <a:solidFill>
                  <a:srgbClr val="000000"/>
                </a:solidFill>
                <a:latin typeface="Arial"/>
                <a:ea typeface="Arial"/>
                <a:cs typeface="Arial"/>
                <a:sym typeface="Arial"/>
              </a:rPr>
              <a:t> </a:t>
            </a:r>
            <a:br>
              <a:rPr lang="en-US" sz="1400" b="0" i="0" u="none" strike="noStrike" cap="none" dirty="0">
                <a:solidFill>
                  <a:srgbClr val="000000"/>
                </a:solidFill>
                <a:latin typeface="Arial"/>
                <a:ea typeface="Arial"/>
                <a:cs typeface="Arial"/>
                <a:sym typeface="Arial"/>
              </a:rPr>
            </a:br>
            <a:r>
              <a:rPr lang="en-US" sz="1400" b="0" i="0" u="none" strike="noStrike" cap="none" dirty="0">
                <a:solidFill>
                  <a:srgbClr val="000000"/>
                </a:solidFill>
                <a:latin typeface="Arial"/>
                <a:ea typeface="Arial"/>
                <a:cs typeface="Arial"/>
                <a:sym typeface="Arial"/>
              </a:rPr>
              <a:t>Computer Science, </a:t>
            </a:r>
            <a:r>
              <a:rPr lang="en-US" sz="1400" b="0" i="0" u="none" strike="noStrike" cap="none" dirty="0">
                <a:solidFill>
                  <a:schemeClr val="dk1"/>
                </a:solidFill>
                <a:latin typeface="Arial"/>
                <a:ea typeface="Arial"/>
                <a:cs typeface="Arial"/>
                <a:sym typeface="Arial"/>
              </a:rPr>
              <a:t>University of Stuttgart</a:t>
            </a:r>
            <a:endParaRPr sz="14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a:ea typeface="Arial"/>
                <a:cs typeface="Arial"/>
                <a:sym typeface="Arial"/>
              </a:rPr>
              <a:t>NLP model fine-tuning, implement Voice Recognition and Language Model to an AI customer service system, design and develop projects related to system automation. </a:t>
            </a:r>
            <a:endParaRPr sz="1400" b="0" i="0" u="none" strike="noStrike" cap="none" dirty="0">
              <a:solidFill>
                <a:srgbClr val="000000"/>
              </a:solidFill>
              <a:latin typeface="Arial"/>
              <a:ea typeface="Arial"/>
              <a:cs typeface="Arial"/>
              <a:sym typeface="Arial"/>
            </a:endParaRPr>
          </a:p>
        </p:txBody>
      </p:sp>
      <p:pic>
        <p:nvPicPr>
          <p:cNvPr id="37" name="Google Shape;37;p2"/>
          <p:cNvPicPr preferRelativeResize="0"/>
          <p:nvPr/>
        </p:nvPicPr>
        <p:blipFill rotWithShape="1">
          <a:blip r:embed="rId5">
            <a:alphaModFix/>
          </a:blip>
          <a:srcRect/>
          <a:stretch/>
        </p:blipFill>
        <p:spPr>
          <a:xfrm>
            <a:off x="829525" y="3830525"/>
            <a:ext cx="934687" cy="1201501"/>
          </a:xfrm>
          <a:prstGeom prst="rect">
            <a:avLst/>
          </a:prstGeom>
          <a:noFill/>
          <a:ln>
            <a:noFill/>
          </a:ln>
        </p:spPr>
      </p:pic>
      <p:sp>
        <p:nvSpPr>
          <p:cNvPr id="38" name="Google Shape;38;p2"/>
          <p:cNvSpPr txBox="1"/>
          <p:nvPr/>
        </p:nvSpPr>
        <p:spPr>
          <a:xfrm>
            <a:off x="1756225" y="3830525"/>
            <a:ext cx="6986100" cy="120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Chia Hao Chang (Gary)</a:t>
            </a:r>
            <a:r>
              <a:rPr lang="en-US" sz="1400" b="0" i="0" u="none" strike="noStrike" cap="none" dirty="0">
                <a:solidFill>
                  <a:srgbClr val="000000"/>
                </a:solidFill>
                <a:latin typeface="Arial"/>
                <a:ea typeface="Arial"/>
                <a:cs typeface="Arial"/>
                <a:sym typeface="Arial"/>
              </a:rPr>
              <a:t> </a:t>
            </a:r>
            <a:br>
              <a:rPr lang="en-US" sz="1400" b="0" i="0" u="none" strike="noStrike" cap="none" dirty="0">
                <a:solidFill>
                  <a:srgbClr val="000000"/>
                </a:solidFill>
                <a:latin typeface="Arial"/>
                <a:ea typeface="Arial"/>
                <a:cs typeface="Arial"/>
                <a:sym typeface="Arial"/>
              </a:rPr>
            </a:br>
            <a:r>
              <a:rPr lang="en-US" sz="1400" b="0" i="0" u="none" strike="noStrike" cap="none" dirty="0">
                <a:solidFill>
                  <a:srgbClr val="000000"/>
                </a:solidFill>
                <a:latin typeface="Arial"/>
                <a:ea typeface="Arial"/>
                <a:cs typeface="Arial"/>
                <a:sym typeface="Arial"/>
              </a:rPr>
              <a:t>Simulation Sciences, </a:t>
            </a:r>
            <a:r>
              <a:rPr lang="en-US" sz="1400" b="0" i="0" u="none" strike="noStrike" cap="none" dirty="0">
                <a:solidFill>
                  <a:schemeClr val="dk1"/>
                </a:solidFill>
                <a:latin typeface="Arial"/>
                <a:ea typeface="Arial"/>
                <a:cs typeface="Arial"/>
                <a:sym typeface="Arial"/>
              </a:rPr>
              <a:t>RWTH Aachen</a:t>
            </a:r>
            <a:endParaRPr sz="14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a:ea typeface="Arial"/>
                <a:cs typeface="Arial"/>
                <a:sym typeface="Arial"/>
              </a:rPr>
              <a:t>Deep Learning in NLP and Computer Vision, Reinforcement learning</a:t>
            </a:r>
            <a:endParaRPr sz="1400" b="0" i="0" u="none" strike="noStrike" cap="none" dirty="0">
              <a:solidFill>
                <a:schemeClr val="dk1"/>
              </a:solidFill>
              <a:latin typeface="Arial"/>
              <a:ea typeface="Arial"/>
              <a:cs typeface="Arial"/>
              <a:sym typeface="Arial"/>
            </a:endParaRPr>
          </a:p>
          <a:p>
            <a:pPr marL="457200" marR="0" lvl="0" indent="-317500" algn="just"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Utilize LLM in computational argumentation</a:t>
            </a:r>
            <a:endParaRPr sz="1400" b="0" i="0" u="none" strike="noStrike" cap="none" dirty="0">
              <a:solidFill>
                <a:schemeClr val="dk1"/>
              </a:solidFill>
              <a:latin typeface="Arial"/>
              <a:ea typeface="Arial"/>
              <a:cs typeface="Arial"/>
              <a:sym typeface="Arial"/>
            </a:endParaRPr>
          </a:p>
          <a:p>
            <a:pPr marL="457200" marR="0" lvl="0" indent="-317500" algn="just"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Computer vision working student at RWTH ISAC lab to analyze traffic flow via end-to-end object detectors. </a:t>
            </a:r>
            <a:endParaRPr sz="1400" b="0" i="0" u="none" strike="noStrike" cap="none"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g3115887f5a5_0_63"/>
          <p:cNvPicPr preferRelativeResize="0"/>
          <p:nvPr/>
        </p:nvPicPr>
        <p:blipFill>
          <a:blip r:embed="rId3">
            <a:alphaModFix/>
          </a:blip>
          <a:stretch>
            <a:fillRect/>
          </a:stretch>
        </p:blipFill>
        <p:spPr>
          <a:xfrm>
            <a:off x="0" y="0"/>
            <a:ext cx="10171113" cy="5721350"/>
          </a:xfrm>
          <a:prstGeom prst="rect">
            <a:avLst/>
          </a:prstGeom>
          <a:noFill/>
          <a:ln>
            <a:noFill/>
          </a:ln>
        </p:spPr>
      </p:pic>
      <p:pic>
        <p:nvPicPr>
          <p:cNvPr id="299" name="Google Shape;299;g3115887f5a5_0_63" descr="Porsche_Digital_Campus_allwhite.png"/>
          <p:cNvPicPr preferRelativeResize="0"/>
          <p:nvPr/>
        </p:nvPicPr>
        <p:blipFill rotWithShape="1">
          <a:blip r:embed="rId4">
            <a:alphaModFix/>
          </a:blip>
          <a:srcRect/>
          <a:stretch/>
        </p:blipFill>
        <p:spPr>
          <a:xfrm>
            <a:off x="3840415" y="508097"/>
            <a:ext cx="2490283" cy="479821"/>
          </a:xfrm>
          <a:prstGeom prst="rect">
            <a:avLst/>
          </a:prstGeom>
          <a:noFill/>
          <a:ln>
            <a:noFill/>
          </a:ln>
        </p:spPr>
      </p:pic>
      <p:sp>
        <p:nvSpPr>
          <p:cNvPr id="300" name="Google Shape;300;g3115887f5a5_0_63"/>
          <p:cNvSpPr txBox="1"/>
          <p:nvPr/>
        </p:nvSpPr>
        <p:spPr>
          <a:xfrm>
            <a:off x="3743599" y="4641025"/>
            <a:ext cx="2857200" cy="864600"/>
          </a:xfrm>
          <a:prstGeom prst="rect">
            <a:avLst/>
          </a:prstGeom>
          <a:noFill/>
          <a:ln>
            <a:noFill/>
          </a:ln>
        </p:spPr>
        <p:txBody>
          <a:bodyPr spcFirstLastPara="1" wrap="square" lIns="21175" tIns="21175" rIns="21175" bIns="21175" anchor="ctr" anchorCtr="0">
            <a:spAutoFit/>
          </a:bodyPr>
          <a:lstStyle/>
          <a:p>
            <a:pPr marL="0" marR="0" lvl="0" indent="0" algn="l" rtl="0">
              <a:lnSpc>
                <a:spcPct val="80530"/>
              </a:lnSpc>
              <a:spcBef>
                <a:spcPts val="0"/>
              </a:spcBef>
              <a:spcAft>
                <a:spcPts val="0"/>
              </a:spcAft>
              <a:buClr>
                <a:srgbClr val="000000"/>
              </a:buClr>
              <a:buSzPts val="6215"/>
              <a:buFont typeface="Arial"/>
              <a:buNone/>
            </a:pPr>
            <a:r>
              <a:rPr lang="en-US" sz="3315" b="1">
                <a:solidFill>
                  <a:srgbClr val="FFFFFF"/>
                </a:solidFill>
              </a:rPr>
              <a:t>THANK YOU.</a:t>
            </a:r>
            <a:endParaRPr sz="3315" b="1">
              <a:solidFill>
                <a:srgbClr val="FFFFFF"/>
              </a:solidFill>
            </a:endParaRPr>
          </a:p>
          <a:p>
            <a:pPr marL="0" marR="0" lvl="0" indent="0" algn="l" rtl="0">
              <a:lnSpc>
                <a:spcPct val="80530"/>
              </a:lnSpc>
              <a:spcBef>
                <a:spcPts val="0"/>
              </a:spcBef>
              <a:spcAft>
                <a:spcPts val="0"/>
              </a:spcAft>
              <a:buClr>
                <a:srgbClr val="000000"/>
              </a:buClr>
              <a:buSzPts val="6215"/>
              <a:buFont typeface="Arial"/>
              <a:buNone/>
            </a:pPr>
            <a:r>
              <a:rPr lang="en-US" sz="3315" b="1">
                <a:solidFill>
                  <a:srgbClr val="FFFFFF"/>
                </a:solidFill>
              </a:rPr>
              <a:t>FEEDBACK? </a:t>
            </a:r>
            <a:endParaRPr sz="3315"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3" y="0"/>
            <a:ext cx="10168570" cy="5721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57;g3115887f5a5_0_22" descr="MA24T4EOD0033_low.jpg">
            <a:extLst>
              <a:ext uri="{FF2B5EF4-FFF2-40B4-BE49-F238E27FC236}">
                <a16:creationId xmlns:a16="http://schemas.microsoft.com/office/drawing/2014/main" id="{17024420-D022-1798-D16C-8A421AE6A2DA}"/>
              </a:ext>
            </a:extLst>
          </p:cNvPr>
          <p:cNvPicPr preferRelativeResize="0"/>
          <p:nvPr/>
        </p:nvPicPr>
        <p:blipFill rotWithShape="1">
          <a:blip r:embed="rId3"/>
          <a:srcRect l="15402" r="1"/>
          <a:stretch/>
        </p:blipFill>
        <p:spPr>
          <a:xfrm>
            <a:off x="2104262" y="10"/>
            <a:ext cx="8066848" cy="5721340"/>
          </a:xfrm>
          <a:prstGeom prst="rect">
            <a:avLst/>
          </a:prstGeom>
          <a:noFill/>
        </p:spPr>
      </p:pic>
      <p:sp>
        <p:nvSpPr>
          <p:cNvPr id="69" name="Rectangle 6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65287" cy="572135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Google Shape;51;g310e64b9f8d_0_21"/>
          <p:cNvSpPr txBox="1"/>
          <p:nvPr/>
        </p:nvSpPr>
        <p:spPr>
          <a:xfrm>
            <a:off x="303023" y="445794"/>
            <a:ext cx="3188642" cy="427966"/>
          </a:xfrm>
          <a:prstGeom prst="rect">
            <a:avLst/>
          </a:prstGeom>
        </p:spPr>
        <p:txBody>
          <a:bodyPr spcFirstLastPara="1" vert="horz" lIns="91440" tIns="45720" rIns="91440" bIns="45720" rtlCol="0" anchorCtr="0">
            <a:normAutofit/>
          </a:bodyPr>
          <a:lstStyle/>
          <a:p>
            <a:pPr marR="0" lvl="0">
              <a:lnSpc>
                <a:spcPct val="90000"/>
              </a:lnSpc>
              <a:spcBef>
                <a:spcPts val="0"/>
              </a:spcBef>
              <a:spcAft>
                <a:spcPts val="0"/>
              </a:spcAft>
              <a:buClr>
                <a:srgbClr val="B5B4BA"/>
              </a:buClr>
              <a:buSzPts val="2000"/>
            </a:pPr>
            <a:r>
              <a:rPr lang="en-US" sz="2000" b="1" kern="1200" dirty="0">
                <a:solidFill>
                  <a:schemeClr val="tx1"/>
                </a:solidFill>
                <a:latin typeface="+mn-lt"/>
                <a:ea typeface="+mn-ea"/>
                <a:cs typeface="+mn-cs"/>
              </a:rPr>
              <a:t>Outline</a:t>
            </a:r>
          </a:p>
        </p:txBody>
      </p:sp>
      <p:sp>
        <p:nvSpPr>
          <p:cNvPr id="52" name="Google Shape;52;g310e64b9f8d_0_21"/>
          <p:cNvSpPr txBox="1">
            <a:spLocks noGrp="1"/>
          </p:cNvSpPr>
          <p:nvPr>
            <p:ph type="sldNum" idx="12"/>
          </p:nvPr>
        </p:nvSpPr>
        <p:spPr>
          <a:xfrm>
            <a:off x="7183348" y="5302843"/>
            <a:ext cx="2288500" cy="304609"/>
          </a:xfrm>
          <a:prstGeom prst="rect">
            <a:avLst/>
          </a:prstGeom>
        </p:spPr>
        <p:txBody>
          <a:bodyPr spcFirstLastPara="1" vert="horz" lIns="91440" tIns="45720" rIns="91440" bIns="45720" rtlCol="0" anchor="ctr" anchorCtr="0">
            <a:normAutofit/>
          </a:bodyPr>
          <a:lstStyle/>
          <a:p>
            <a:pPr>
              <a:lnSpc>
                <a:spcPct val="90000"/>
              </a:lnSpc>
              <a:spcAft>
                <a:spcPts val="600"/>
              </a:spcAft>
              <a:buClrTx/>
              <a:buSzTx/>
              <a:defRPr/>
            </a:pPr>
            <a:fld id="{00000000-1234-1234-1234-123412341234}" type="slidenum">
              <a:rPr lang="en-US" sz="900" kern="1200">
                <a:solidFill>
                  <a:srgbClr val="FFFFFF"/>
                </a:solidFill>
                <a:latin typeface="Calibri" panose="020F0502020204030204"/>
                <a:ea typeface="+mn-ea"/>
                <a:cs typeface="+mn-cs"/>
              </a:rPr>
              <a:pPr>
                <a:lnSpc>
                  <a:spcPct val="90000"/>
                </a:lnSpc>
                <a:spcAft>
                  <a:spcPts val="600"/>
                </a:spcAft>
                <a:buClrTx/>
                <a:buSzTx/>
                <a:defRPr/>
              </a:pPr>
              <a:t>3</a:t>
            </a:fld>
            <a:endParaRPr lang="en-US" sz="900" kern="1200">
              <a:solidFill>
                <a:srgbClr val="FFFFFF"/>
              </a:solidFill>
              <a:latin typeface="Calibri" panose="020F0502020204030204"/>
              <a:ea typeface="+mn-ea"/>
              <a:cs typeface="+mn-cs"/>
            </a:endParaRPr>
          </a:p>
        </p:txBody>
      </p:sp>
      <p:sp>
        <p:nvSpPr>
          <p:cNvPr id="4" name="Google Shape;51;g310e64b9f8d_0_21">
            <a:extLst>
              <a:ext uri="{FF2B5EF4-FFF2-40B4-BE49-F238E27FC236}">
                <a16:creationId xmlns:a16="http://schemas.microsoft.com/office/drawing/2014/main" id="{7BF11236-EF97-DE63-D7CC-883A5A699BE8}"/>
              </a:ext>
            </a:extLst>
          </p:cNvPr>
          <p:cNvSpPr txBox="1"/>
          <p:nvPr/>
        </p:nvSpPr>
        <p:spPr>
          <a:xfrm>
            <a:off x="303023" y="1105560"/>
            <a:ext cx="3188642" cy="4169995"/>
          </a:xfrm>
          <a:prstGeom prst="rect">
            <a:avLst/>
          </a:prstGeom>
        </p:spPr>
        <p:txBody>
          <a:bodyPr spcFirstLastPara="1" vert="horz" lIns="91440" tIns="45720" rIns="91440" bIns="45720" rtlCol="0" anchorCtr="0">
            <a:normAutofit/>
          </a:bodyPr>
          <a:lstStyle/>
          <a:p>
            <a:pPr marL="342900" marR="0" lvl="0" indent="-342900">
              <a:lnSpc>
                <a:spcPct val="90000"/>
              </a:lnSpc>
              <a:spcBef>
                <a:spcPts val="0"/>
              </a:spcBef>
              <a:spcAft>
                <a:spcPts val="0"/>
              </a:spcAft>
              <a:buClr>
                <a:schemeClr val="tx1"/>
              </a:buClr>
              <a:buSzPts val="2000"/>
              <a:buFont typeface="Arial" panose="020B0604020202020204" pitchFamily="34" charset="0"/>
              <a:buChar char="•"/>
            </a:pPr>
            <a:r>
              <a:rPr lang="en-US" sz="1600" b="1" kern="1200" dirty="0">
                <a:solidFill>
                  <a:schemeClr val="tx1"/>
                </a:solidFill>
                <a:latin typeface="+mn-lt"/>
                <a:ea typeface="+mn-ea"/>
                <a:cs typeface="+mn-cs"/>
              </a:rPr>
              <a:t>Introduction </a:t>
            </a:r>
          </a:p>
          <a:p>
            <a:pPr marL="342900" marR="0" lvl="0" indent="-342900">
              <a:lnSpc>
                <a:spcPct val="90000"/>
              </a:lnSpc>
              <a:spcBef>
                <a:spcPts val="0"/>
              </a:spcBef>
              <a:spcAft>
                <a:spcPts val="0"/>
              </a:spcAft>
              <a:buClr>
                <a:srgbClr val="B5B4BA"/>
              </a:buClr>
              <a:buSzPts val="2000"/>
              <a:buFont typeface="Arial" panose="020B0604020202020204" pitchFamily="34" charset="0"/>
              <a:buChar char="•"/>
            </a:pPr>
            <a:endParaRPr lang="en-US" sz="1600" b="1" kern="1200" dirty="0">
              <a:solidFill>
                <a:schemeClr val="tx1"/>
              </a:solidFill>
              <a:latin typeface="+mn-lt"/>
              <a:ea typeface="+mn-ea"/>
              <a:cs typeface="+mn-cs"/>
            </a:endParaRPr>
          </a:p>
          <a:p>
            <a:pPr marR="0" lvl="0">
              <a:lnSpc>
                <a:spcPct val="90000"/>
              </a:lnSpc>
              <a:spcBef>
                <a:spcPts val="0"/>
              </a:spcBef>
              <a:spcAft>
                <a:spcPts val="0"/>
              </a:spcAft>
              <a:buClr>
                <a:srgbClr val="B5B4BA"/>
              </a:buClr>
              <a:buSzPts val="2000"/>
            </a:pPr>
            <a:endParaRPr lang="en-US" sz="1600" b="1" kern="1200" dirty="0">
              <a:solidFill>
                <a:schemeClr val="tx1"/>
              </a:solidFill>
              <a:latin typeface="+mn-lt"/>
              <a:ea typeface="+mn-ea"/>
              <a:cs typeface="+mn-cs"/>
            </a:endParaRPr>
          </a:p>
          <a:p>
            <a:pPr marL="342900" marR="0" lvl="0" indent="-342900">
              <a:lnSpc>
                <a:spcPct val="90000"/>
              </a:lnSpc>
              <a:spcBef>
                <a:spcPts val="0"/>
              </a:spcBef>
              <a:spcAft>
                <a:spcPts val="0"/>
              </a:spcAft>
              <a:buClr>
                <a:schemeClr val="tx1"/>
              </a:buClr>
              <a:buSzPts val="2000"/>
              <a:buFont typeface="Arial" panose="020B0604020202020204" pitchFamily="34" charset="0"/>
              <a:buChar char="•"/>
            </a:pPr>
            <a:r>
              <a:rPr lang="en-US" sz="1600" b="1" kern="1200" dirty="0">
                <a:solidFill>
                  <a:schemeClr val="tx1"/>
                </a:solidFill>
                <a:latin typeface="+mn-lt"/>
                <a:ea typeface="+mn-ea"/>
                <a:cs typeface="+mn-cs"/>
              </a:rPr>
              <a:t>Methodology</a:t>
            </a:r>
          </a:p>
          <a:p>
            <a:pPr marL="342900" marR="0" lvl="0" indent="-342900">
              <a:lnSpc>
                <a:spcPct val="90000"/>
              </a:lnSpc>
              <a:spcBef>
                <a:spcPts val="0"/>
              </a:spcBef>
              <a:spcAft>
                <a:spcPts val="0"/>
              </a:spcAft>
              <a:buClr>
                <a:schemeClr val="tx1"/>
              </a:buClr>
              <a:buSzPts val="2000"/>
              <a:buFont typeface="Arial" panose="020B0604020202020204" pitchFamily="34" charset="0"/>
              <a:buChar char="•"/>
            </a:pPr>
            <a:endParaRPr lang="en-US" sz="1600" b="1" kern="1200" dirty="0">
              <a:solidFill>
                <a:schemeClr val="tx1"/>
              </a:solidFill>
              <a:latin typeface="+mn-lt"/>
              <a:ea typeface="+mn-ea"/>
              <a:cs typeface="+mn-cs"/>
            </a:endParaRPr>
          </a:p>
          <a:p>
            <a:pPr marL="342900" marR="0" lvl="0" indent="-342900">
              <a:lnSpc>
                <a:spcPct val="90000"/>
              </a:lnSpc>
              <a:spcBef>
                <a:spcPts val="0"/>
              </a:spcBef>
              <a:spcAft>
                <a:spcPts val="0"/>
              </a:spcAft>
              <a:buClr>
                <a:schemeClr val="tx1"/>
              </a:buClr>
              <a:buSzPts val="2000"/>
              <a:buFont typeface="Arial" panose="020B0604020202020204" pitchFamily="34" charset="0"/>
              <a:buChar char="•"/>
            </a:pPr>
            <a:endParaRPr lang="en-US" sz="1600" b="1" kern="1200" dirty="0">
              <a:solidFill>
                <a:schemeClr val="tx1"/>
              </a:solidFill>
              <a:latin typeface="+mn-lt"/>
              <a:ea typeface="+mn-ea"/>
              <a:cs typeface="+mn-cs"/>
            </a:endParaRPr>
          </a:p>
          <a:p>
            <a:pPr marL="342900" marR="0" lvl="0" indent="-342900">
              <a:lnSpc>
                <a:spcPct val="90000"/>
              </a:lnSpc>
              <a:spcBef>
                <a:spcPts val="0"/>
              </a:spcBef>
              <a:spcAft>
                <a:spcPts val="0"/>
              </a:spcAft>
              <a:buClr>
                <a:schemeClr val="tx1"/>
              </a:buClr>
              <a:buSzPts val="2000"/>
              <a:buFont typeface="Arial" panose="020B0604020202020204" pitchFamily="34" charset="0"/>
              <a:buChar char="•"/>
            </a:pPr>
            <a:r>
              <a:rPr lang="en-US" sz="1600" b="1" kern="1200" dirty="0">
                <a:solidFill>
                  <a:schemeClr val="tx1"/>
                </a:solidFill>
                <a:latin typeface="+mn-lt"/>
                <a:ea typeface="+mn-ea"/>
                <a:cs typeface="+mn-cs"/>
              </a:rPr>
              <a:t>Current work</a:t>
            </a:r>
          </a:p>
          <a:p>
            <a:pPr marL="342900" marR="0" lvl="0" indent="-342900">
              <a:lnSpc>
                <a:spcPct val="90000"/>
              </a:lnSpc>
              <a:spcBef>
                <a:spcPts val="0"/>
              </a:spcBef>
              <a:spcAft>
                <a:spcPts val="0"/>
              </a:spcAft>
              <a:buClr>
                <a:schemeClr val="tx1"/>
              </a:buClr>
              <a:buSzPts val="2000"/>
              <a:buFont typeface="Arial" panose="020B0604020202020204" pitchFamily="34" charset="0"/>
              <a:buChar char="•"/>
            </a:pPr>
            <a:endParaRPr lang="en-US" sz="1600" b="1" kern="1200" dirty="0">
              <a:solidFill>
                <a:schemeClr val="tx1"/>
              </a:solidFill>
              <a:latin typeface="+mn-lt"/>
              <a:ea typeface="+mn-ea"/>
              <a:cs typeface="+mn-cs"/>
            </a:endParaRPr>
          </a:p>
          <a:p>
            <a:pPr marL="342900" marR="0" lvl="0" indent="-342900">
              <a:lnSpc>
                <a:spcPct val="90000"/>
              </a:lnSpc>
              <a:spcBef>
                <a:spcPts val="0"/>
              </a:spcBef>
              <a:spcAft>
                <a:spcPts val="0"/>
              </a:spcAft>
              <a:buClr>
                <a:schemeClr val="tx1"/>
              </a:buClr>
              <a:buSzPts val="2000"/>
              <a:buFont typeface="Arial" panose="020B0604020202020204" pitchFamily="34" charset="0"/>
              <a:buChar char="•"/>
            </a:pPr>
            <a:endParaRPr lang="en-US" sz="1600" b="1" kern="1200" dirty="0">
              <a:solidFill>
                <a:schemeClr val="tx1"/>
              </a:solidFill>
              <a:latin typeface="+mn-lt"/>
              <a:ea typeface="+mn-ea"/>
              <a:cs typeface="+mn-cs"/>
            </a:endParaRPr>
          </a:p>
          <a:p>
            <a:pPr marL="342900" marR="0" lvl="0" indent="-342900">
              <a:lnSpc>
                <a:spcPct val="90000"/>
              </a:lnSpc>
              <a:spcBef>
                <a:spcPts val="0"/>
              </a:spcBef>
              <a:spcAft>
                <a:spcPts val="0"/>
              </a:spcAft>
              <a:buClr>
                <a:schemeClr val="tx1"/>
              </a:buClr>
              <a:buSzPts val="2000"/>
              <a:buFont typeface="Arial" panose="020B0604020202020204" pitchFamily="34" charset="0"/>
              <a:buChar char="•"/>
            </a:pPr>
            <a:r>
              <a:rPr lang="en-US" sz="1600" b="1" kern="1200" dirty="0">
                <a:solidFill>
                  <a:schemeClr val="tx1"/>
                </a:solidFill>
                <a:latin typeface="+mn-lt"/>
                <a:ea typeface="+mn-ea"/>
                <a:cs typeface="+mn-cs"/>
              </a:rPr>
              <a:t>Future work</a:t>
            </a:r>
          </a:p>
          <a:p>
            <a:pPr marL="342900" marR="0" lvl="0" indent="-342900">
              <a:lnSpc>
                <a:spcPct val="90000"/>
              </a:lnSpc>
              <a:spcBef>
                <a:spcPts val="0"/>
              </a:spcBef>
              <a:spcAft>
                <a:spcPts val="0"/>
              </a:spcAft>
              <a:buClr>
                <a:schemeClr val="tx1"/>
              </a:buClr>
              <a:buSzPts val="2000"/>
              <a:buFont typeface="Arial" panose="020B0604020202020204" pitchFamily="34" charset="0"/>
              <a:buChar char="•"/>
            </a:pPr>
            <a:endParaRPr lang="en-US" sz="1600" b="1" kern="1200" dirty="0">
              <a:solidFill>
                <a:schemeClr val="tx1"/>
              </a:solidFill>
              <a:latin typeface="+mn-lt"/>
              <a:ea typeface="+mn-ea"/>
              <a:cs typeface="+mn-cs"/>
            </a:endParaRPr>
          </a:p>
          <a:p>
            <a:pPr marL="342900" marR="0" lvl="0" indent="-342900">
              <a:lnSpc>
                <a:spcPct val="90000"/>
              </a:lnSpc>
              <a:spcBef>
                <a:spcPts val="0"/>
              </a:spcBef>
              <a:spcAft>
                <a:spcPts val="0"/>
              </a:spcAft>
              <a:buClr>
                <a:srgbClr val="B5B4BA"/>
              </a:buClr>
              <a:buSzPts val="2000"/>
              <a:buFont typeface="Arial" panose="020B0604020202020204" pitchFamily="34" charset="0"/>
              <a:buChar char="•"/>
            </a:pPr>
            <a:endParaRPr lang="en-US" sz="1600" b="1" kern="1200" dirty="0">
              <a:solidFill>
                <a:schemeClr val="tx1"/>
              </a:solidFill>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a:extLst>
            <a:ext uri="{FF2B5EF4-FFF2-40B4-BE49-F238E27FC236}">
              <a16:creationId xmlns:a16="http://schemas.microsoft.com/office/drawing/2014/main" id="{4BA86CD1-77B9-139B-D756-14AC0F8897C3}"/>
            </a:ext>
          </a:extLst>
        </p:cNvPr>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4D6EB3AB-D7AB-A155-3E24-5F1975BEB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3" y="0"/>
            <a:ext cx="10168570" cy="5721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Google Shape;57;g3115887f5a5_0_22" descr="MA24T4EOD0033_low.jpg">
            <a:extLst>
              <a:ext uri="{FF2B5EF4-FFF2-40B4-BE49-F238E27FC236}">
                <a16:creationId xmlns:a16="http://schemas.microsoft.com/office/drawing/2014/main" id="{AC120E2F-51BB-A2D7-FFB4-0ED4F8FA88A5}"/>
              </a:ext>
            </a:extLst>
          </p:cNvPr>
          <p:cNvPicPr preferRelativeResize="0"/>
          <p:nvPr/>
        </p:nvPicPr>
        <p:blipFill rotWithShape="1">
          <a:blip r:embed="rId3"/>
          <a:srcRect l="15402" r="1"/>
          <a:stretch/>
        </p:blipFill>
        <p:spPr>
          <a:xfrm>
            <a:off x="2104262" y="10"/>
            <a:ext cx="8066848" cy="5721340"/>
          </a:xfrm>
          <a:prstGeom prst="rect">
            <a:avLst/>
          </a:prstGeom>
          <a:noFill/>
        </p:spPr>
      </p:pic>
      <p:sp>
        <p:nvSpPr>
          <p:cNvPr id="69" name="Rectangle 68">
            <a:extLst>
              <a:ext uri="{FF2B5EF4-FFF2-40B4-BE49-F238E27FC236}">
                <a16:creationId xmlns:a16="http://schemas.microsoft.com/office/drawing/2014/main" id="{81F43A61-C517-8FA0-B945-BB802A741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65287" cy="572135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1" name="Google Shape;51;g310e64b9f8d_0_21">
            <a:extLst>
              <a:ext uri="{FF2B5EF4-FFF2-40B4-BE49-F238E27FC236}">
                <a16:creationId xmlns:a16="http://schemas.microsoft.com/office/drawing/2014/main" id="{48A5B449-3CAE-DF60-A8DE-6E4C0F61921B}"/>
              </a:ext>
            </a:extLst>
          </p:cNvPr>
          <p:cNvSpPr txBox="1"/>
          <p:nvPr/>
        </p:nvSpPr>
        <p:spPr>
          <a:xfrm>
            <a:off x="303023" y="445794"/>
            <a:ext cx="3188642" cy="427966"/>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0"/>
              </a:spcAft>
              <a:buClr>
                <a:srgbClr val="B5B4BA"/>
              </a:buClr>
              <a:buSzPts val="2000"/>
              <a:buFont typeface="Arial"/>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sym typeface="Arial"/>
              </a:rPr>
              <a:t>Outline</a:t>
            </a:r>
          </a:p>
        </p:txBody>
      </p:sp>
      <p:sp>
        <p:nvSpPr>
          <p:cNvPr id="52" name="Google Shape;52;g310e64b9f8d_0_21">
            <a:extLst>
              <a:ext uri="{FF2B5EF4-FFF2-40B4-BE49-F238E27FC236}">
                <a16:creationId xmlns:a16="http://schemas.microsoft.com/office/drawing/2014/main" id="{8DB44181-422F-F383-28DA-7438169A0669}"/>
              </a:ext>
            </a:extLst>
          </p:cNvPr>
          <p:cNvSpPr txBox="1">
            <a:spLocks noGrp="1"/>
          </p:cNvSpPr>
          <p:nvPr>
            <p:ph type="sldNum" idx="12"/>
          </p:nvPr>
        </p:nvSpPr>
        <p:spPr>
          <a:xfrm>
            <a:off x="7183348" y="5302843"/>
            <a:ext cx="2288500" cy="304609"/>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90000"/>
              </a:lnSpc>
              <a:spcBef>
                <a:spcPts val="0"/>
              </a:spcBef>
              <a:spcAft>
                <a:spcPts val="600"/>
              </a:spcAft>
              <a:buClrTx/>
              <a:buSzTx/>
              <a:buFont typeface="Arial"/>
              <a:buNone/>
              <a:tabLst/>
              <a:defRPr/>
            </a:pPr>
            <a:fld id="{00000000-1234-1234-1234-123412341234}" type="slidenum">
              <a:rPr kumimoji="0" lang="en-US" sz="900" b="0" i="0" u="none" strike="noStrike" kern="1200" cap="none" spc="0" normalizeH="0" baseline="0" noProof="0">
                <a:ln>
                  <a:noFill/>
                </a:ln>
                <a:solidFill>
                  <a:srgbClr val="FFFFFF"/>
                </a:solidFill>
                <a:effectLst/>
                <a:uLnTx/>
                <a:uFillTx/>
                <a:latin typeface="Calibri" panose="020F0502020204030204"/>
                <a:ea typeface="+mn-ea"/>
                <a:cs typeface="Arial"/>
                <a:sym typeface="Arial"/>
              </a:rPr>
              <a:pPr marL="0" marR="0" lvl="0" indent="0" algn="r" defTabSz="914400" rtl="0" eaLnBrk="1" fontAlgn="auto" latinLnBrk="0" hangingPunct="1">
                <a:lnSpc>
                  <a:spcPct val="90000"/>
                </a:lnSpc>
                <a:spcBef>
                  <a:spcPts val="0"/>
                </a:spcBef>
                <a:spcAft>
                  <a:spcPts val="600"/>
                </a:spcAft>
                <a:buClrTx/>
                <a:buSzTx/>
                <a:buFont typeface="Arial"/>
                <a:buNone/>
                <a:tabLst/>
                <a:defRPr/>
              </a:pPr>
              <a:t>4</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 name="Google Shape;51;g310e64b9f8d_0_21">
            <a:extLst>
              <a:ext uri="{FF2B5EF4-FFF2-40B4-BE49-F238E27FC236}">
                <a16:creationId xmlns:a16="http://schemas.microsoft.com/office/drawing/2014/main" id="{4DB06066-5E3F-D83E-FBDF-3DE18E437EDB}"/>
              </a:ext>
            </a:extLst>
          </p:cNvPr>
          <p:cNvSpPr txBox="1"/>
          <p:nvPr/>
        </p:nvSpPr>
        <p:spPr>
          <a:xfrm>
            <a:off x="303023" y="1105560"/>
            <a:ext cx="3188642" cy="4169995"/>
          </a:xfrm>
          <a:prstGeom prst="rect">
            <a:avLst/>
          </a:prstGeom>
        </p:spPr>
        <p:txBody>
          <a:bodyPr spcFirstLastPara="1" vert="horz" lIns="91440" tIns="45720" rIns="91440" bIns="45720" rtlCol="0" anchorCtr="0">
            <a:normAutofit/>
          </a:bodyPr>
          <a:lstStyle/>
          <a:p>
            <a:pPr marL="342900" marR="0" lvl="0" indent="-342900" algn="l" defTabSz="914400" rtl="0" eaLnBrk="1" fontAlgn="auto" latinLnBrk="0" hangingPunct="1">
              <a:lnSpc>
                <a:spcPct val="90000"/>
              </a:lnSpc>
              <a:spcBef>
                <a:spcPts val="0"/>
              </a:spcBef>
              <a:spcAft>
                <a:spcPts val="0"/>
              </a:spcAft>
              <a:buClr>
                <a:schemeClr val="tx1"/>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a:sym typeface="Arial"/>
              </a:rPr>
              <a:t>Introduction </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B5B4BA"/>
              </a:buClr>
              <a:buSzPts val="2000"/>
              <a:buFont typeface="Arial"/>
              <a:buNone/>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Methodology</a:t>
            </a: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Current work</a:t>
            </a: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Future work</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719195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g310e64b9f8d_0_8"/>
          <p:cNvSpPr txBox="1"/>
          <p:nvPr/>
        </p:nvSpPr>
        <p:spPr>
          <a:xfrm>
            <a:off x="534650" y="575640"/>
            <a:ext cx="5581670" cy="40988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B5B4BA"/>
              </a:buClr>
              <a:buSzPts val="2000"/>
              <a:buFont typeface="Arial"/>
              <a:buNone/>
            </a:pPr>
            <a:r>
              <a:rPr lang="en-US" sz="2000" b="1" i="0" u="none" strike="noStrike" cap="none" dirty="0">
                <a:solidFill>
                  <a:schemeClr val="tx1"/>
                </a:solidFill>
                <a:latin typeface="Arial"/>
                <a:ea typeface="Arial"/>
                <a:cs typeface="Arial"/>
                <a:sym typeface="Arial"/>
              </a:rPr>
              <a:t>Background</a:t>
            </a:r>
            <a:endParaRPr sz="2000" b="0" i="0" u="none" strike="noStrike" cap="none" dirty="0">
              <a:solidFill>
                <a:schemeClr val="tx1"/>
              </a:solidFill>
              <a:latin typeface="Arial"/>
              <a:ea typeface="Arial"/>
              <a:cs typeface="Arial"/>
              <a:sym typeface="Arial"/>
            </a:endParaRPr>
          </a:p>
          <a:p>
            <a:pPr lvl="0" algn="just" rtl="0">
              <a:spcBef>
                <a:spcPts val="0"/>
              </a:spcBef>
              <a:spcAft>
                <a:spcPts val="0"/>
              </a:spcAft>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p:txBody>
      </p:sp>
      <p:sp>
        <p:nvSpPr>
          <p:cNvPr id="66" name="Google Shape;66;g310e64b9f8d_0_8"/>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sp>
        <p:nvSpPr>
          <p:cNvPr id="2" name="Google Shape;65;g310e64b9f8d_0_8">
            <a:extLst>
              <a:ext uri="{FF2B5EF4-FFF2-40B4-BE49-F238E27FC236}">
                <a16:creationId xmlns:a16="http://schemas.microsoft.com/office/drawing/2014/main" id="{CD3F8992-8518-B66E-2C21-24EB2D2CAF5D}"/>
              </a:ext>
            </a:extLst>
          </p:cNvPr>
          <p:cNvSpPr txBox="1"/>
          <p:nvPr/>
        </p:nvSpPr>
        <p:spPr>
          <a:xfrm>
            <a:off x="534650" y="1181111"/>
            <a:ext cx="7379990" cy="3711880"/>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Font typeface="Arial" panose="020B0604020202020204" pitchFamily="34" charset="0"/>
              <a:buChar char="•"/>
            </a:pPr>
            <a:r>
              <a:rPr lang="en-US" sz="1600" dirty="0">
                <a:solidFill>
                  <a:schemeClr val="dk1"/>
                </a:solidFill>
              </a:rPr>
              <a:t>Huge hype in language models since ChatGPT came out.</a:t>
            </a:r>
            <a:endParaRPr sz="1600" dirty="0">
              <a:solidFill>
                <a:schemeClr val="dk1"/>
              </a:solidFill>
            </a:endParaRPr>
          </a:p>
          <a:p>
            <a:pPr marL="171450" lvl="0" indent="-171450" algn="just" rtl="0">
              <a:spcBef>
                <a:spcPts val="0"/>
              </a:spcBef>
              <a:spcAft>
                <a:spcPts val="0"/>
              </a:spcAft>
              <a:buFont typeface="Arial" panose="020B0604020202020204" pitchFamily="34" charset="0"/>
              <a:buChar char="•"/>
            </a:pPr>
            <a:endParaRPr sz="1600" dirty="0">
              <a:solidFill>
                <a:schemeClr val="dk1"/>
              </a:solidFill>
            </a:endParaRPr>
          </a:p>
          <a:p>
            <a:pPr marL="171450" lvl="0" indent="-171450" algn="just" rtl="0">
              <a:spcBef>
                <a:spcPts val="0"/>
              </a:spcBef>
              <a:spcAft>
                <a:spcPts val="0"/>
              </a:spcAft>
              <a:buFont typeface="Arial" panose="020B0604020202020204" pitchFamily="34" charset="0"/>
              <a:buChar char="•"/>
            </a:pPr>
            <a:endParaRPr sz="1600" dirty="0">
              <a:solidFill>
                <a:schemeClr val="dk1"/>
              </a:solidFill>
            </a:endParaRPr>
          </a:p>
          <a:p>
            <a:pPr marL="171450" lvl="0" indent="-171450" algn="just" rtl="0">
              <a:spcBef>
                <a:spcPts val="0"/>
              </a:spcBef>
              <a:spcAft>
                <a:spcPts val="0"/>
              </a:spcAft>
              <a:buFont typeface="Arial" panose="020B0604020202020204" pitchFamily="34" charset="0"/>
              <a:buChar char="•"/>
            </a:pPr>
            <a:endParaRPr lang="en-US" sz="1600" dirty="0">
              <a:solidFill>
                <a:schemeClr val="dk1"/>
              </a:solidFill>
            </a:endParaRPr>
          </a:p>
          <a:p>
            <a:pPr marL="171450" lvl="0" indent="-171450" algn="just" rtl="0">
              <a:spcBef>
                <a:spcPts val="0"/>
              </a:spcBef>
              <a:spcAft>
                <a:spcPts val="0"/>
              </a:spcAft>
              <a:buFont typeface="Arial" panose="020B0604020202020204" pitchFamily="34" charset="0"/>
              <a:buChar char="•"/>
            </a:pPr>
            <a:endParaRPr lang="en-TW" sz="1600" dirty="0">
              <a:solidFill>
                <a:schemeClr val="dk1"/>
              </a:solidFill>
            </a:endParaRPr>
          </a:p>
          <a:p>
            <a:pPr marL="171450" lvl="0" indent="-171450" algn="just" rtl="0">
              <a:spcBef>
                <a:spcPts val="0"/>
              </a:spcBef>
              <a:spcAft>
                <a:spcPts val="0"/>
              </a:spcAft>
              <a:buFont typeface="Arial" panose="020B0604020202020204" pitchFamily="34" charset="0"/>
              <a:buChar char="•"/>
            </a:pPr>
            <a:endParaRPr lang="en-TW" sz="1600" dirty="0">
              <a:solidFill>
                <a:schemeClr val="dk1"/>
              </a:solidFill>
            </a:endParaRPr>
          </a:p>
          <a:p>
            <a:pPr marL="171450" lvl="0" indent="-171450" algn="just" rtl="0">
              <a:spcBef>
                <a:spcPts val="0"/>
              </a:spcBef>
              <a:spcAft>
                <a:spcPts val="0"/>
              </a:spcAft>
              <a:buFont typeface="Arial" panose="020B0604020202020204" pitchFamily="34" charset="0"/>
              <a:buChar char="•"/>
            </a:pPr>
            <a:r>
              <a:rPr lang="en-US" altLang="zh-TW" sz="1600" dirty="0">
                <a:solidFill>
                  <a:schemeClr val="dk1"/>
                </a:solidFill>
              </a:rPr>
              <a:t>Swept</a:t>
            </a:r>
            <a:r>
              <a:rPr lang="zh-TW" altLang="en-US" sz="1600" dirty="0">
                <a:solidFill>
                  <a:schemeClr val="dk1"/>
                </a:solidFill>
              </a:rPr>
              <a:t> </a:t>
            </a:r>
            <a:r>
              <a:rPr lang="en-US" altLang="zh-TW" sz="1600" dirty="0">
                <a:solidFill>
                  <a:schemeClr val="dk1"/>
                </a:solidFill>
              </a:rPr>
              <a:t>over</a:t>
            </a:r>
            <a:r>
              <a:rPr lang="zh-TW" altLang="en-US" sz="1600" dirty="0">
                <a:solidFill>
                  <a:schemeClr val="dk1"/>
                </a:solidFill>
              </a:rPr>
              <a:t> </a:t>
            </a:r>
            <a:r>
              <a:rPr lang="en-US" altLang="zh-TW" sz="1600" dirty="0">
                <a:solidFill>
                  <a:schemeClr val="dk1"/>
                </a:solidFill>
              </a:rPr>
              <a:t>different</a:t>
            </a:r>
            <a:r>
              <a:rPr lang="zh-TW" altLang="en-US" sz="1600" dirty="0">
                <a:solidFill>
                  <a:schemeClr val="dk1"/>
                </a:solidFill>
              </a:rPr>
              <a:t> </a:t>
            </a:r>
            <a:r>
              <a:rPr lang="en-US" altLang="zh-TW" sz="1600" dirty="0">
                <a:solidFill>
                  <a:schemeClr val="dk1"/>
                </a:solidFill>
              </a:rPr>
              <a:t>areas</a:t>
            </a:r>
            <a:r>
              <a:rPr lang="zh-TW" altLang="en-US" sz="1600" dirty="0">
                <a:solidFill>
                  <a:schemeClr val="dk1"/>
                </a:solidFill>
              </a:rPr>
              <a:t> </a:t>
            </a:r>
            <a:r>
              <a:rPr lang="en-US" altLang="zh-TW" sz="1600" dirty="0">
                <a:solidFill>
                  <a:schemeClr val="dk1"/>
                </a:solidFill>
              </a:rPr>
              <a:t>of</a:t>
            </a:r>
            <a:r>
              <a:rPr lang="zh-TW" altLang="en-US" sz="1600" dirty="0">
                <a:solidFill>
                  <a:schemeClr val="dk1"/>
                </a:solidFill>
              </a:rPr>
              <a:t> </a:t>
            </a:r>
            <a:r>
              <a:rPr lang="en-US" altLang="zh-TW" sz="1600" dirty="0">
                <a:solidFill>
                  <a:schemeClr val="dk1"/>
                </a:solidFill>
              </a:rPr>
              <a:t>industry.</a:t>
            </a:r>
            <a:r>
              <a:rPr lang="zh-TW" altLang="en-US" sz="1600" dirty="0">
                <a:solidFill>
                  <a:schemeClr val="dk1"/>
                </a:solidFill>
              </a:rPr>
              <a:t> </a:t>
            </a:r>
            <a:r>
              <a:rPr lang="en-US" altLang="zh-TW" sz="1600" dirty="0">
                <a:solidFill>
                  <a:schemeClr val="dk1"/>
                </a:solidFill>
              </a:rPr>
              <a:t>No</a:t>
            </a:r>
            <a:r>
              <a:rPr lang="zh-TW" altLang="en-US" sz="1600" dirty="0">
                <a:solidFill>
                  <a:schemeClr val="dk1"/>
                </a:solidFill>
              </a:rPr>
              <a:t> </a:t>
            </a:r>
            <a:r>
              <a:rPr lang="en-US" altLang="zh-TW" sz="1600" dirty="0">
                <a:solidFill>
                  <a:schemeClr val="dk1"/>
                </a:solidFill>
              </a:rPr>
              <a:t>exception</a:t>
            </a:r>
            <a:r>
              <a:rPr lang="zh-TW" altLang="en-US" sz="1600" dirty="0">
                <a:solidFill>
                  <a:schemeClr val="dk1"/>
                </a:solidFill>
              </a:rPr>
              <a:t> </a:t>
            </a:r>
            <a:r>
              <a:rPr lang="en-US" altLang="zh-TW" sz="1600" dirty="0">
                <a:solidFill>
                  <a:schemeClr val="dk1"/>
                </a:solidFill>
              </a:rPr>
              <a:t>for</a:t>
            </a:r>
            <a:r>
              <a:rPr lang="zh-TW" altLang="en-US" sz="1600" dirty="0">
                <a:solidFill>
                  <a:schemeClr val="dk1"/>
                </a:solidFill>
              </a:rPr>
              <a:t> </a:t>
            </a:r>
            <a:r>
              <a:rPr lang="en-US" altLang="zh-TW" sz="1600" dirty="0">
                <a:solidFill>
                  <a:schemeClr val="dk1"/>
                </a:solidFill>
              </a:rPr>
              <a:t>automotive</a:t>
            </a:r>
            <a:r>
              <a:rPr lang="zh-TW" altLang="en-US" sz="1600" dirty="0">
                <a:solidFill>
                  <a:schemeClr val="dk1"/>
                </a:solidFill>
              </a:rPr>
              <a:t> </a:t>
            </a:r>
            <a:r>
              <a:rPr lang="en-US" altLang="zh-TW" sz="1600" dirty="0">
                <a:solidFill>
                  <a:schemeClr val="dk1"/>
                </a:solidFill>
              </a:rPr>
              <a:t>industry.</a:t>
            </a:r>
            <a:r>
              <a:rPr lang="zh-TW" altLang="en-US" sz="1600" dirty="0">
                <a:solidFill>
                  <a:schemeClr val="dk1"/>
                </a:solidFill>
              </a:rPr>
              <a:t> </a:t>
            </a:r>
            <a:endParaRPr lang="en-US" altLang="zh-TW" sz="1600" dirty="0">
              <a:solidFill>
                <a:schemeClr val="dk1"/>
              </a:solidFill>
            </a:endParaRPr>
          </a:p>
          <a:p>
            <a:pPr marL="171450" lvl="0" indent="-171450" algn="just" rtl="0">
              <a:spcBef>
                <a:spcPts val="0"/>
              </a:spcBef>
              <a:spcAft>
                <a:spcPts val="0"/>
              </a:spcAft>
              <a:buFont typeface="Arial" panose="020B0604020202020204" pitchFamily="34" charset="0"/>
              <a:buChar char="•"/>
            </a:pPr>
            <a:endParaRPr sz="1600" dirty="0">
              <a:solidFill>
                <a:schemeClr val="dk1"/>
              </a:solidFill>
            </a:endParaRPr>
          </a:p>
        </p:txBody>
      </p:sp>
      <p:grpSp>
        <p:nvGrpSpPr>
          <p:cNvPr id="6" name="Group 5">
            <a:extLst>
              <a:ext uri="{FF2B5EF4-FFF2-40B4-BE49-F238E27FC236}">
                <a16:creationId xmlns:a16="http://schemas.microsoft.com/office/drawing/2014/main" id="{2BB22CA3-35C6-3359-AC3A-960F4D9AF5CE}"/>
              </a:ext>
            </a:extLst>
          </p:cNvPr>
          <p:cNvGrpSpPr/>
          <p:nvPr/>
        </p:nvGrpSpPr>
        <p:grpSpPr>
          <a:xfrm>
            <a:off x="790233" y="1574158"/>
            <a:ext cx="901034" cy="956309"/>
            <a:chOff x="3769634" y="3489413"/>
            <a:chExt cx="1317320" cy="1398816"/>
          </a:xfrm>
        </p:grpSpPr>
        <p:pic>
          <p:nvPicPr>
            <p:cNvPr id="4" name="Picture 3">
              <a:extLst>
                <a:ext uri="{FF2B5EF4-FFF2-40B4-BE49-F238E27FC236}">
                  <a16:creationId xmlns:a16="http://schemas.microsoft.com/office/drawing/2014/main" id="{6EDFF3DD-0922-9E7B-5E07-A25DBCDEC036}"/>
                </a:ext>
              </a:extLst>
            </p:cNvPr>
            <p:cNvPicPr>
              <a:picLocks noChangeAspect="1"/>
            </p:cNvPicPr>
            <p:nvPr/>
          </p:nvPicPr>
          <p:blipFill>
            <a:blip r:embed="rId3"/>
            <a:stretch>
              <a:fillRect/>
            </a:stretch>
          </p:blipFill>
          <p:spPr>
            <a:xfrm>
              <a:off x="3769634" y="3489413"/>
              <a:ext cx="1317320" cy="1317320"/>
            </a:xfrm>
            <a:prstGeom prst="rect">
              <a:avLst/>
            </a:prstGeom>
          </p:spPr>
        </p:pic>
        <p:pic>
          <p:nvPicPr>
            <p:cNvPr id="5" name="Picture 4">
              <a:extLst>
                <a:ext uri="{FF2B5EF4-FFF2-40B4-BE49-F238E27FC236}">
                  <a16:creationId xmlns:a16="http://schemas.microsoft.com/office/drawing/2014/main" id="{A64D9C5C-2294-30B8-3F07-B26FF84AF3DD}"/>
                </a:ext>
              </a:extLst>
            </p:cNvPr>
            <p:cNvPicPr>
              <a:picLocks noChangeAspect="1"/>
            </p:cNvPicPr>
            <p:nvPr/>
          </p:nvPicPr>
          <p:blipFill>
            <a:blip r:embed="rId4"/>
            <a:stretch>
              <a:fillRect/>
            </a:stretch>
          </p:blipFill>
          <p:spPr>
            <a:xfrm>
              <a:off x="3769634" y="3600646"/>
              <a:ext cx="1287583" cy="1287583"/>
            </a:xfrm>
            <a:prstGeom prst="rect">
              <a:avLst/>
            </a:prstGeom>
          </p:spPr>
        </p:pic>
      </p:grpSp>
      <p:pic>
        <p:nvPicPr>
          <p:cNvPr id="14" name="Picture 13" descr="A close up of a text&#10;&#10;Description automatically generated">
            <a:extLst>
              <a:ext uri="{FF2B5EF4-FFF2-40B4-BE49-F238E27FC236}">
                <a16:creationId xmlns:a16="http://schemas.microsoft.com/office/drawing/2014/main" id="{500D9F62-6733-6F17-00DC-834F9F9F451F}"/>
              </a:ext>
            </a:extLst>
          </p:cNvPr>
          <p:cNvPicPr>
            <a:picLocks noChangeAspect="1"/>
          </p:cNvPicPr>
          <p:nvPr/>
        </p:nvPicPr>
        <p:blipFill>
          <a:blip r:embed="rId5"/>
          <a:stretch>
            <a:fillRect/>
          </a:stretch>
        </p:blipFill>
        <p:spPr>
          <a:xfrm>
            <a:off x="3293158" y="4295217"/>
            <a:ext cx="3770314" cy="605822"/>
          </a:xfrm>
          <a:prstGeom prst="rect">
            <a:avLst/>
          </a:prstGeom>
        </p:spPr>
      </p:pic>
      <p:grpSp>
        <p:nvGrpSpPr>
          <p:cNvPr id="24" name="Group 23">
            <a:extLst>
              <a:ext uri="{FF2B5EF4-FFF2-40B4-BE49-F238E27FC236}">
                <a16:creationId xmlns:a16="http://schemas.microsoft.com/office/drawing/2014/main" id="{F02455EB-DB35-C286-1233-47C9531D32B8}"/>
              </a:ext>
            </a:extLst>
          </p:cNvPr>
          <p:cNvGrpSpPr/>
          <p:nvPr/>
        </p:nvGrpSpPr>
        <p:grpSpPr>
          <a:xfrm>
            <a:off x="767563" y="3138781"/>
            <a:ext cx="2714805" cy="1045254"/>
            <a:chOff x="5380801" y="3156931"/>
            <a:chExt cx="3427919" cy="1391953"/>
          </a:xfrm>
        </p:grpSpPr>
        <p:pic>
          <p:nvPicPr>
            <p:cNvPr id="12" name="Picture 11" descr="A logo with a circle and a letter&#10;&#10;Description automatically generated">
              <a:extLst>
                <a:ext uri="{FF2B5EF4-FFF2-40B4-BE49-F238E27FC236}">
                  <a16:creationId xmlns:a16="http://schemas.microsoft.com/office/drawing/2014/main" id="{4171E2CA-7ADB-8E6B-32F9-8B6DC6F07B3A}"/>
                </a:ext>
              </a:extLst>
            </p:cNvPr>
            <p:cNvPicPr>
              <a:picLocks noChangeAspect="1"/>
            </p:cNvPicPr>
            <p:nvPr/>
          </p:nvPicPr>
          <p:blipFill>
            <a:blip r:embed="rId6"/>
            <a:stretch>
              <a:fillRect/>
            </a:stretch>
          </p:blipFill>
          <p:spPr>
            <a:xfrm>
              <a:off x="5486400" y="3156931"/>
              <a:ext cx="904240" cy="351859"/>
            </a:xfrm>
            <a:prstGeom prst="rect">
              <a:avLst/>
            </a:prstGeom>
          </p:spPr>
        </p:pic>
        <p:pic>
          <p:nvPicPr>
            <p:cNvPr id="17" name="Picture 16" descr="A screenshot of a website&#10;&#10;Description automatically generated">
              <a:extLst>
                <a:ext uri="{FF2B5EF4-FFF2-40B4-BE49-F238E27FC236}">
                  <a16:creationId xmlns:a16="http://schemas.microsoft.com/office/drawing/2014/main" id="{BA380E8D-27E3-89FE-EF45-D96D7B70A644}"/>
                </a:ext>
              </a:extLst>
            </p:cNvPr>
            <p:cNvPicPr>
              <a:picLocks noChangeAspect="1"/>
            </p:cNvPicPr>
            <p:nvPr/>
          </p:nvPicPr>
          <p:blipFill>
            <a:blip r:embed="rId7"/>
            <a:srcRect t="55544" b="1"/>
            <a:stretch/>
          </p:blipFill>
          <p:spPr>
            <a:xfrm>
              <a:off x="5380801" y="3435827"/>
              <a:ext cx="3427919" cy="1113057"/>
            </a:xfrm>
            <a:prstGeom prst="rect">
              <a:avLst/>
            </a:prstGeom>
          </p:spPr>
        </p:pic>
      </p:grpSp>
      <p:pic>
        <p:nvPicPr>
          <p:cNvPr id="21" name="Picture 20" descr="A black text on a white background&#10;&#10;Description automatically generated">
            <a:extLst>
              <a:ext uri="{FF2B5EF4-FFF2-40B4-BE49-F238E27FC236}">
                <a16:creationId xmlns:a16="http://schemas.microsoft.com/office/drawing/2014/main" id="{0B2CE90D-C6DD-E594-55CF-5C5848FE8F98}"/>
              </a:ext>
            </a:extLst>
          </p:cNvPr>
          <p:cNvPicPr>
            <a:picLocks noChangeAspect="1"/>
          </p:cNvPicPr>
          <p:nvPr/>
        </p:nvPicPr>
        <p:blipFill>
          <a:blip r:embed="rId8"/>
          <a:stretch>
            <a:fillRect/>
          </a:stretch>
        </p:blipFill>
        <p:spPr>
          <a:xfrm>
            <a:off x="3293158" y="3041930"/>
            <a:ext cx="2813001" cy="534068"/>
          </a:xfrm>
          <a:prstGeom prst="rect">
            <a:avLst/>
          </a:prstGeom>
        </p:spPr>
      </p:pic>
      <p:pic>
        <p:nvPicPr>
          <p:cNvPr id="23" name="Picture 22" descr="A screenshot of a website&#10;&#10;Description automatically generated">
            <a:extLst>
              <a:ext uri="{FF2B5EF4-FFF2-40B4-BE49-F238E27FC236}">
                <a16:creationId xmlns:a16="http://schemas.microsoft.com/office/drawing/2014/main" id="{4D455711-8722-29BA-8DD0-7A9FFEE4A502}"/>
              </a:ext>
            </a:extLst>
          </p:cNvPr>
          <p:cNvPicPr>
            <a:picLocks noChangeAspect="1"/>
          </p:cNvPicPr>
          <p:nvPr/>
        </p:nvPicPr>
        <p:blipFill>
          <a:blip r:embed="rId9"/>
          <a:stretch>
            <a:fillRect/>
          </a:stretch>
        </p:blipFill>
        <p:spPr>
          <a:xfrm>
            <a:off x="790233" y="4276460"/>
            <a:ext cx="2441965" cy="1178210"/>
          </a:xfrm>
          <a:prstGeom prst="rect">
            <a:avLst/>
          </a:prstGeom>
        </p:spPr>
      </p:pic>
      <p:pic>
        <p:nvPicPr>
          <p:cNvPr id="28" name="Picture 27" descr="A close up of a logo&#10;&#10;Description automatically generated">
            <a:extLst>
              <a:ext uri="{FF2B5EF4-FFF2-40B4-BE49-F238E27FC236}">
                <a16:creationId xmlns:a16="http://schemas.microsoft.com/office/drawing/2014/main" id="{E208A41A-41A4-1A09-E47F-8DC6C8969861}"/>
              </a:ext>
            </a:extLst>
          </p:cNvPr>
          <p:cNvPicPr>
            <a:picLocks noChangeAspect="1"/>
          </p:cNvPicPr>
          <p:nvPr/>
        </p:nvPicPr>
        <p:blipFill>
          <a:blip r:embed="rId10"/>
          <a:stretch>
            <a:fillRect/>
          </a:stretch>
        </p:blipFill>
        <p:spPr>
          <a:xfrm>
            <a:off x="3293158" y="4977267"/>
            <a:ext cx="3706713" cy="540403"/>
          </a:xfrm>
          <a:prstGeom prst="rect">
            <a:avLst/>
          </a:prstGeom>
        </p:spPr>
      </p:pic>
      <p:pic>
        <p:nvPicPr>
          <p:cNvPr id="30" name="Picture 29" descr="A close up of a white background&#10;&#10;Description automatically generated">
            <a:extLst>
              <a:ext uri="{FF2B5EF4-FFF2-40B4-BE49-F238E27FC236}">
                <a16:creationId xmlns:a16="http://schemas.microsoft.com/office/drawing/2014/main" id="{4D1E8F9B-4D6F-CE62-49F1-E158D930EBC7}"/>
              </a:ext>
            </a:extLst>
          </p:cNvPr>
          <p:cNvPicPr>
            <a:picLocks noChangeAspect="1"/>
          </p:cNvPicPr>
          <p:nvPr/>
        </p:nvPicPr>
        <p:blipFill>
          <a:blip r:embed="rId11"/>
          <a:stretch>
            <a:fillRect/>
          </a:stretch>
        </p:blipFill>
        <p:spPr>
          <a:xfrm>
            <a:off x="3281300" y="3671465"/>
            <a:ext cx="2959576" cy="6034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64">
          <a:extLst>
            <a:ext uri="{FF2B5EF4-FFF2-40B4-BE49-F238E27FC236}">
              <a16:creationId xmlns:a16="http://schemas.microsoft.com/office/drawing/2014/main" id="{D4529D58-6C0E-BE83-166F-1099725EC36E}"/>
            </a:ext>
          </a:extLst>
        </p:cNvPr>
        <p:cNvGrpSpPr/>
        <p:nvPr/>
      </p:nvGrpSpPr>
      <p:grpSpPr>
        <a:xfrm>
          <a:off x="0" y="0"/>
          <a:ext cx="0" cy="0"/>
          <a:chOff x="0" y="0"/>
          <a:chExt cx="0" cy="0"/>
        </a:xfrm>
      </p:grpSpPr>
      <p:sp>
        <p:nvSpPr>
          <p:cNvPr id="65" name="Google Shape;65;g310e64b9f8d_0_8">
            <a:extLst>
              <a:ext uri="{FF2B5EF4-FFF2-40B4-BE49-F238E27FC236}">
                <a16:creationId xmlns:a16="http://schemas.microsoft.com/office/drawing/2014/main" id="{871137A3-7386-885E-BA5F-B7A0009E3F0C}"/>
              </a:ext>
            </a:extLst>
          </p:cNvPr>
          <p:cNvSpPr txBox="1"/>
          <p:nvPr/>
        </p:nvSpPr>
        <p:spPr>
          <a:xfrm>
            <a:off x="534650" y="575640"/>
            <a:ext cx="5825036" cy="40988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B5B4BA"/>
              </a:buClr>
              <a:buSzPts val="2000"/>
              <a:buFont typeface="Arial"/>
              <a:buNone/>
            </a:pPr>
            <a:r>
              <a:rPr lang="en-US" altLang="zh-TW" sz="2000" b="1" dirty="0">
                <a:solidFill>
                  <a:schemeClr val="tx1"/>
                </a:solidFill>
              </a:rPr>
              <a:t>Recipes</a:t>
            </a:r>
            <a:r>
              <a:rPr lang="zh-TW" altLang="en-US" sz="2000" b="1" dirty="0">
                <a:solidFill>
                  <a:schemeClr val="tx1"/>
                </a:solidFill>
              </a:rPr>
              <a:t> </a:t>
            </a:r>
            <a:r>
              <a:rPr lang="en-US" altLang="zh-TW" sz="2000" b="1" dirty="0">
                <a:solidFill>
                  <a:schemeClr val="tx1"/>
                </a:solidFill>
              </a:rPr>
              <a:t>behind</a:t>
            </a:r>
            <a:r>
              <a:rPr lang="zh-TW" altLang="en-US" sz="2000" b="1" dirty="0">
                <a:solidFill>
                  <a:schemeClr val="tx1"/>
                </a:solidFill>
              </a:rPr>
              <a:t> </a:t>
            </a:r>
            <a:r>
              <a:rPr lang="en-US" altLang="zh-TW" sz="2000" b="1" dirty="0">
                <a:solidFill>
                  <a:schemeClr val="tx1"/>
                </a:solidFill>
              </a:rPr>
              <a:t>LLM</a:t>
            </a:r>
            <a:endParaRPr sz="2000" b="0" i="0" u="none" strike="noStrike" cap="none" dirty="0">
              <a:solidFill>
                <a:schemeClr val="tx1"/>
              </a:solidFill>
              <a:latin typeface="Arial"/>
              <a:ea typeface="Arial"/>
              <a:cs typeface="Arial"/>
              <a:sym typeface="Arial"/>
            </a:endParaRPr>
          </a:p>
          <a:p>
            <a:pPr lvl="0" algn="just" rtl="0">
              <a:spcBef>
                <a:spcPts val="0"/>
              </a:spcBef>
              <a:spcAft>
                <a:spcPts val="0"/>
              </a:spcAft>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p:txBody>
      </p:sp>
      <p:sp>
        <p:nvSpPr>
          <p:cNvPr id="66" name="Google Shape;66;g310e64b9f8d_0_8">
            <a:extLst>
              <a:ext uri="{FF2B5EF4-FFF2-40B4-BE49-F238E27FC236}">
                <a16:creationId xmlns:a16="http://schemas.microsoft.com/office/drawing/2014/main" id="{A38B8776-B4E1-41B3-9E9D-49EFCB91A5EB}"/>
              </a:ext>
            </a:extLst>
          </p:cNvPr>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pic>
        <p:nvPicPr>
          <p:cNvPr id="1026" name="Picture 2">
            <a:extLst>
              <a:ext uri="{FF2B5EF4-FFF2-40B4-BE49-F238E27FC236}">
                <a16:creationId xmlns:a16="http://schemas.microsoft.com/office/drawing/2014/main" id="{30419E14-6212-42B6-2A94-1A95751D4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484" y="575640"/>
            <a:ext cx="4262634" cy="4189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AD3DD4-879D-CDA1-B47E-C7B3F72DAAB2}"/>
              </a:ext>
            </a:extLst>
          </p:cNvPr>
          <p:cNvSpPr txBox="1"/>
          <p:nvPr/>
        </p:nvSpPr>
        <p:spPr>
          <a:xfrm>
            <a:off x="6359686" y="4768174"/>
            <a:ext cx="3728524" cy="215444"/>
          </a:xfrm>
          <a:prstGeom prst="rect">
            <a:avLst/>
          </a:prstGeom>
          <a:noFill/>
        </p:spPr>
        <p:txBody>
          <a:bodyPr wrap="square">
            <a:spAutoFit/>
          </a:bodyPr>
          <a:lstStyle/>
          <a:p>
            <a:pPr rtl="0"/>
            <a:r>
              <a:rPr lang="en-US" sz="800" b="0" i="0" u="none" strike="noStrike" dirty="0">
                <a:solidFill>
                  <a:srgbClr val="000000"/>
                </a:solidFill>
                <a:effectLst/>
                <a:latin typeface="Arial" panose="020B0604020202020204" pitchFamily="34" charset="0"/>
              </a:rPr>
              <a:t>Image source: </a:t>
            </a:r>
            <a:r>
              <a:rPr lang="en-US" sz="800" b="0" i="0" u="none" strike="noStrike" dirty="0">
                <a:solidFill>
                  <a:srgbClr val="000000"/>
                </a:solidFill>
                <a:effectLst/>
                <a:latin typeface="Arial" panose="020B0604020202020204" pitchFamily="34" charset="0"/>
                <a:hlinkClick r:id="rId4"/>
              </a:rPr>
              <a:t>https://www.confidentialmind.com/post/embeddings-and-llms#</a:t>
            </a:r>
            <a:endParaRPr lang="en-US" sz="800" b="0" i="0" u="none" strike="noStrike" dirty="0">
              <a:solidFill>
                <a:srgbClr val="000000"/>
              </a:solidFill>
              <a:effectLst/>
              <a:latin typeface="Arial" panose="020B0604020202020204" pitchFamily="34" charset="0"/>
            </a:endParaRPr>
          </a:p>
        </p:txBody>
      </p:sp>
      <p:sp>
        <p:nvSpPr>
          <p:cNvPr id="5" name="TextBox 4">
            <a:extLst>
              <a:ext uri="{FF2B5EF4-FFF2-40B4-BE49-F238E27FC236}">
                <a16:creationId xmlns:a16="http://schemas.microsoft.com/office/drawing/2014/main" id="{6C7E3B52-3261-2CD1-1E53-CFB6A1835E1E}"/>
              </a:ext>
            </a:extLst>
          </p:cNvPr>
          <p:cNvSpPr txBox="1"/>
          <p:nvPr/>
        </p:nvSpPr>
        <p:spPr>
          <a:xfrm>
            <a:off x="534650" y="1219200"/>
            <a:ext cx="1592103" cy="1815882"/>
          </a:xfrm>
          <a:prstGeom prst="rect">
            <a:avLst/>
          </a:prstGeom>
          <a:noFill/>
        </p:spPr>
        <p:txBody>
          <a:bodyPr wrap="none" rtlCol="0">
            <a:spAutoFit/>
          </a:bodyPr>
          <a:lstStyle/>
          <a:p>
            <a:pPr marL="285750" indent="-285750">
              <a:buFont typeface="Arial" panose="020B0604020202020204" pitchFamily="34" charset="0"/>
              <a:buChar char="•"/>
            </a:pPr>
            <a:r>
              <a:rPr lang="en-US" altLang="zh-TW" sz="1600" dirty="0"/>
              <a:t>Tokenizer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altLang="zh-TW" sz="1600" dirty="0"/>
              <a:t>Embedding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altLang="zh-TW" sz="1600" dirty="0"/>
              <a:t>Transformer</a:t>
            </a:r>
          </a:p>
          <a:p>
            <a:endParaRPr lang="en-US" sz="1600" dirty="0"/>
          </a:p>
          <a:p>
            <a:pPr marL="285750" indent="-285750">
              <a:buFont typeface="Arial" panose="020B0604020202020204" pitchFamily="34" charset="0"/>
              <a:buChar char="•"/>
            </a:pPr>
            <a:endParaRPr lang="en-TW" sz="1600" dirty="0"/>
          </a:p>
        </p:txBody>
      </p:sp>
      <p:sp>
        <p:nvSpPr>
          <p:cNvPr id="6" name="Oval 5">
            <a:extLst>
              <a:ext uri="{FF2B5EF4-FFF2-40B4-BE49-F238E27FC236}">
                <a16:creationId xmlns:a16="http://schemas.microsoft.com/office/drawing/2014/main" id="{B63CCFD4-0C1E-9BB6-40B1-BFDB3C5D3003}"/>
              </a:ext>
            </a:extLst>
          </p:cNvPr>
          <p:cNvSpPr/>
          <p:nvPr/>
        </p:nvSpPr>
        <p:spPr>
          <a:xfrm>
            <a:off x="8573921" y="3014761"/>
            <a:ext cx="954164" cy="937479"/>
          </a:xfrm>
          <a:prstGeom prst="ellipse">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TW"/>
          </a:p>
        </p:txBody>
      </p:sp>
      <p:sp>
        <p:nvSpPr>
          <p:cNvPr id="7" name="Oval 6">
            <a:extLst>
              <a:ext uri="{FF2B5EF4-FFF2-40B4-BE49-F238E27FC236}">
                <a16:creationId xmlns:a16="http://schemas.microsoft.com/office/drawing/2014/main" id="{4F1BC928-E4C9-437A-E7FD-C21A66E03395}"/>
              </a:ext>
            </a:extLst>
          </p:cNvPr>
          <p:cNvSpPr/>
          <p:nvPr/>
        </p:nvSpPr>
        <p:spPr>
          <a:xfrm>
            <a:off x="6125361" y="1731482"/>
            <a:ext cx="954164" cy="937479"/>
          </a:xfrm>
          <a:prstGeom prst="ellipse">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TW"/>
          </a:p>
        </p:txBody>
      </p:sp>
    </p:spTree>
    <p:extLst>
      <p:ext uri="{BB962C8B-B14F-4D97-AF65-F5344CB8AC3E}">
        <p14:creationId xmlns:p14="http://schemas.microsoft.com/office/powerpoint/2010/main" val="358771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6862C4AB-F005-82DE-9967-9977ECA67B4A}"/>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45C07E66-F983-FF4A-C75F-5CC5EC52842F}"/>
              </a:ext>
            </a:extLst>
          </p:cNvPr>
          <p:cNvGrpSpPr/>
          <p:nvPr/>
        </p:nvGrpSpPr>
        <p:grpSpPr>
          <a:xfrm>
            <a:off x="5943552" y="720509"/>
            <a:ext cx="4052642" cy="4141117"/>
            <a:chOff x="5943552" y="720509"/>
            <a:chExt cx="4052642" cy="4141117"/>
          </a:xfrm>
        </p:grpSpPr>
        <p:grpSp>
          <p:nvGrpSpPr>
            <p:cNvPr id="33" name="Group 32">
              <a:extLst>
                <a:ext uri="{FF2B5EF4-FFF2-40B4-BE49-F238E27FC236}">
                  <a16:creationId xmlns:a16="http://schemas.microsoft.com/office/drawing/2014/main" id="{0F2C4ABB-4701-4B5F-7DB6-8B90C55B6D3D}"/>
                </a:ext>
              </a:extLst>
            </p:cNvPr>
            <p:cNvGrpSpPr/>
            <p:nvPr/>
          </p:nvGrpSpPr>
          <p:grpSpPr>
            <a:xfrm>
              <a:off x="5943552" y="720509"/>
              <a:ext cx="4052642" cy="4141117"/>
              <a:chOff x="5943552" y="732925"/>
              <a:chExt cx="4052642" cy="4141117"/>
            </a:xfrm>
          </p:grpSpPr>
          <p:grpSp>
            <p:nvGrpSpPr>
              <p:cNvPr id="28" name="Group 27">
                <a:extLst>
                  <a:ext uri="{FF2B5EF4-FFF2-40B4-BE49-F238E27FC236}">
                    <a16:creationId xmlns:a16="http://schemas.microsoft.com/office/drawing/2014/main" id="{73C86D88-1231-111E-27AB-3843B11CDC05}"/>
                  </a:ext>
                </a:extLst>
              </p:cNvPr>
              <p:cNvGrpSpPr/>
              <p:nvPr/>
            </p:nvGrpSpPr>
            <p:grpSpPr>
              <a:xfrm>
                <a:off x="5943552" y="732925"/>
                <a:ext cx="4052642" cy="4141117"/>
                <a:chOff x="6060522" y="863599"/>
                <a:chExt cx="4052642" cy="4141117"/>
              </a:xfrm>
            </p:grpSpPr>
            <p:pic>
              <p:nvPicPr>
                <p:cNvPr id="2052" name="Picture 4" descr="visualization">
                  <a:extLst>
                    <a:ext uri="{FF2B5EF4-FFF2-40B4-BE49-F238E27FC236}">
                      <a16:creationId xmlns:a16="http://schemas.microsoft.com/office/drawing/2014/main" id="{0B03781D-3092-80A3-8E72-64C890A43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522" y="863599"/>
                  <a:ext cx="4052642" cy="414111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C7CEBF83-BFCE-6CDF-2294-0F9CF80EEC0A}"/>
                    </a:ext>
                  </a:extLst>
                </p:cNvPr>
                <p:cNvSpPr/>
                <p:nvPr/>
              </p:nvSpPr>
              <p:spPr>
                <a:xfrm>
                  <a:off x="6674646" y="2111405"/>
                  <a:ext cx="299164" cy="1949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2" name="Rectangle 31">
                <a:extLst>
                  <a:ext uri="{FF2B5EF4-FFF2-40B4-BE49-F238E27FC236}">
                    <a16:creationId xmlns:a16="http://schemas.microsoft.com/office/drawing/2014/main" id="{84A17D39-0575-CA38-EB65-146FE09FC4D7}"/>
                  </a:ext>
                </a:extLst>
              </p:cNvPr>
              <p:cNvSpPr/>
              <p:nvPr/>
            </p:nvSpPr>
            <p:spPr>
              <a:xfrm>
                <a:off x="9102188" y="2505795"/>
                <a:ext cx="415737" cy="1949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8" name="Rectangle 37">
              <a:extLst>
                <a:ext uri="{FF2B5EF4-FFF2-40B4-BE49-F238E27FC236}">
                  <a16:creationId xmlns:a16="http://schemas.microsoft.com/office/drawing/2014/main" id="{70B2ADFD-BC83-E39D-68DD-032ACD583ED2}"/>
                </a:ext>
              </a:extLst>
            </p:cNvPr>
            <p:cNvSpPr/>
            <p:nvPr/>
          </p:nvSpPr>
          <p:spPr>
            <a:xfrm>
              <a:off x="6370274" y="2301192"/>
              <a:ext cx="299164" cy="1949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65" name="Google Shape;65;g310e64b9f8d_0_8">
            <a:extLst>
              <a:ext uri="{FF2B5EF4-FFF2-40B4-BE49-F238E27FC236}">
                <a16:creationId xmlns:a16="http://schemas.microsoft.com/office/drawing/2014/main" id="{82C38FC0-CE8E-A3D3-F838-9440E247F7F7}"/>
              </a:ext>
            </a:extLst>
          </p:cNvPr>
          <p:cNvSpPr txBox="1"/>
          <p:nvPr/>
        </p:nvSpPr>
        <p:spPr>
          <a:xfrm>
            <a:off x="534650" y="575640"/>
            <a:ext cx="5825036" cy="40988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B5B4BA"/>
              </a:buClr>
              <a:buSzPts val="2000"/>
              <a:buFont typeface="Arial"/>
              <a:buNone/>
            </a:pPr>
            <a:r>
              <a:rPr lang="en-US" altLang="zh-TW" sz="2000" b="1" dirty="0">
                <a:solidFill>
                  <a:schemeClr val="tx1"/>
                </a:solidFill>
              </a:rPr>
              <a:t>Problem</a:t>
            </a:r>
            <a:r>
              <a:rPr lang="zh-TW" altLang="en-US" sz="2000" b="1" dirty="0">
                <a:solidFill>
                  <a:schemeClr val="tx1"/>
                </a:solidFill>
              </a:rPr>
              <a:t> </a:t>
            </a:r>
            <a:r>
              <a:rPr lang="en-US" altLang="zh-TW" sz="2000" b="1" dirty="0">
                <a:solidFill>
                  <a:schemeClr val="tx1"/>
                </a:solidFill>
              </a:rPr>
              <a:t>Understanding</a:t>
            </a: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p:txBody>
      </p:sp>
      <p:sp>
        <p:nvSpPr>
          <p:cNvPr id="66" name="Google Shape;66;g310e64b9f8d_0_8">
            <a:extLst>
              <a:ext uri="{FF2B5EF4-FFF2-40B4-BE49-F238E27FC236}">
                <a16:creationId xmlns:a16="http://schemas.microsoft.com/office/drawing/2014/main" id="{6B756FA4-DA82-EB7B-038D-6E1E1CE2A5B0}"/>
              </a:ext>
            </a:extLst>
          </p:cNvPr>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sp>
        <p:nvSpPr>
          <p:cNvPr id="5" name="TextBox 4">
            <a:extLst>
              <a:ext uri="{FF2B5EF4-FFF2-40B4-BE49-F238E27FC236}">
                <a16:creationId xmlns:a16="http://schemas.microsoft.com/office/drawing/2014/main" id="{C676B64F-1B87-8DB5-D808-B109857B0EE1}"/>
              </a:ext>
            </a:extLst>
          </p:cNvPr>
          <p:cNvSpPr txBox="1"/>
          <p:nvPr/>
        </p:nvSpPr>
        <p:spPr>
          <a:xfrm>
            <a:off x="534650" y="1219200"/>
            <a:ext cx="6207148" cy="338554"/>
          </a:xfrm>
          <a:prstGeom prst="rect">
            <a:avLst/>
          </a:prstGeom>
          <a:noFill/>
        </p:spPr>
        <p:txBody>
          <a:bodyPr wrap="none" rtlCol="0">
            <a:spAutoFit/>
          </a:bodyPr>
          <a:lstStyle/>
          <a:p>
            <a:r>
              <a:rPr lang="en-US" altLang="zh-TW" sz="1600" dirty="0"/>
              <a:t>In</a:t>
            </a:r>
            <a:r>
              <a:rPr lang="zh-TW" altLang="en-US" sz="1600" dirty="0"/>
              <a:t> </a:t>
            </a:r>
            <a:r>
              <a:rPr lang="en-US" altLang="zh-TW" sz="1600" dirty="0"/>
              <a:t>general,</a:t>
            </a:r>
            <a:r>
              <a:rPr lang="zh-TW" altLang="en-US" sz="1600" dirty="0"/>
              <a:t> </a:t>
            </a:r>
            <a:r>
              <a:rPr lang="en-US" altLang="zh-TW" sz="1600" dirty="0"/>
              <a:t>why</a:t>
            </a:r>
            <a:r>
              <a:rPr lang="zh-TW" altLang="en-US" sz="1600" dirty="0"/>
              <a:t> </a:t>
            </a:r>
            <a:r>
              <a:rPr lang="en-US" altLang="zh-TW" sz="1600" dirty="0"/>
              <a:t>do</a:t>
            </a:r>
            <a:r>
              <a:rPr lang="zh-TW" altLang="en-US" sz="1600" dirty="0"/>
              <a:t> </a:t>
            </a:r>
            <a:r>
              <a:rPr lang="en-US" altLang="zh-TW" sz="1600" dirty="0"/>
              <a:t>we</a:t>
            </a:r>
            <a:r>
              <a:rPr lang="zh-TW" altLang="en-US" sz="1600" dirty="0"/>
              <a:t> </a:t>
            </a:r>
            <a:r>
              <a:rPr lang="en-US" altLang="zh-TW" sz="1600" dirty="0"/>
              <a:t>need</a:t>
            </a:r>
            <a:r>
              <a:rPr lang="zh-TW" altLang="en-US" sz="1600" dirty="0"/>
              <a:t> </a:t>
            </a:r>
            <a:r>
              <a:rPr lang="en-US" altLang="zh-TW" sz="1600" dirty="0"/>
              <a:t>to</a:t>
            </a:r>
            <a:r>
              <a:rPr lang="zh-TW" altLang="en-US" sz="1600" dirty="0"/>
              <a:t> </a:t>
            </a:r>
            <a:r>
              <a:rPr lang="en-US" altLang="zh-TW" sz="1600" dirty="0"/>
              <a:t>fine</a:t>
            </a:r>
            <a:r>
              <a:rPr lang="zh-TW" altLang="en-US" sz="1600" dirty="0"/>
              <a:t> </a:t>
            </a:r>
            <a:r>
              <a:rPr lang="en-US" altLang="zh-TW" sz="1600" dirty="0"/>
              <a:t>tuning</a:t>
            </a:r>
            <a:r>
              <a:rPr lang="zh-TW" altLang="en-US" sz="1600" dirty="0"/>
              <a:t> </a:t>
            </a:r>
            <a:r>
              <a:rPr lang="en-US" altLang="zh-TW" sz="1600" dirty="0"/>
              <a:t>text</a:t>
            </a:r>
            <a:r>
              <a:rPr lang="zh-TW" altLang="en-US" sz="1600" dirty="0"/>
              <a:t> </a:t>
            </a:r>
            <a:r>
              <a:rPr lang="en-US" altLang="zh-TW" sz="1600" dirty="0"/>
              <a:t>embedding</a:t>
            </a:r>
            <a:r>
              <a:rPr lang="zh-TW" altLang="en-US" sz="1600" dirty="0"/>
              <a:t> </a:t>
            </a:r>
            <a:r>
              <a:rPr lang="en-US" altLang="zh-TW" sz="1600" dirty="0"/>
              <a:t>models?</a:t>
            </a:r>
          </a:p>
        </p:txBody>
      </p:sp>
      <p:sp>
        <p:nvSpPr>
          <p:cNvPr id="9" name="TextBox 8">
            <a:extLst>
              <a:ext uri="{FF2B5EF4-FFF2-40B4-BE49-F238E27FC236}">
                <a16:creationId xmlns:a16="http://schemas.microsoft.com/office/drawing/2014/main" id="{3EDA9480-9F2F-DAF6-2DE7-F74C950861B9}"/>
              </a:ext>
            </a:extLst>
          </p:cNvPr>
          <p:cNvSpPr txBox="1"/>
          <p:nvPr/>
        </p:nvSpPr>
        <p:spPr>
          <a:xfrm>
            <a:off x="833814" y="1928525"/>
            <a:ext cx="5078928" cy="1569660"/>
          </a:xfrm>
          <a:prstGeom prst="rect">
            <a:avLst/>
          </a:prstGeom>
          <a:noFill/>
        </p:spPr>
        <p:txBody>
          <a:bodyPr wrap="square">
            <a:spAutoFit/>
          </a:bodyPr>
          <a:lstStyle/>
          <a:p>
            <a:pPr algn="just"/>
            <a:r>
              <a:rPr lang="en-US" sz="1200" i="0" dirty="0">
                <a:solidFill>
                  <a:schemeClr val="tx1"/>
                </a:solidFill>
                <a:effectLst/>
                <a:latin typeface="Menlo" panose="020B0609030804020204" pitchFamily="49" charset="0"/>
              </a:rPr>
              <a:t>Us</a:t>
            </a:r>
            <a:r>
              <a:rPr lang="en-US" altLang="zh-TW" sz="1200" i="0" dirty="0">
                <a:solidFill>
                  <a:schemeClr val="tx1"/>
                </a:solidFill>
                <a:effectLst/>
                <a:latin typeface="Menlo" panose="020B0609030804020204" pitchFamily="49" charset="0"/>
              </a:rPr>
              <a:t>e</a:t>
            </a:r>
            <a:r>
              <a:rPr lang="en-US" sz="1200" i="0" dirty="0">
                <a:solidFill>
                  <a:schemeClr val="tx1"/>
                </a:solidFill>
                <a:effectLst/>
                <a:latin typeface="Menlo" panose="020B0609030804020204" pitchFamily="49" charset="0"/>
              </a:rPr>
              <a:t>r Query</a:t>
            </a:r>
            <a:r>
              <a:rPr lang="zh-TW" altLang="en-US" sz="1200" i="0" dirty="0">
                <a:solidFill>
                  <a:schemeClr val="tx1"/>
                </a:solidFill>
                <a:effectLst/>
                <a:latin typeface="Menlo" panose="020B0609030804020204" pitchFamily="49" charset="0"/>
              </a:rPr>
              <a:t> </a:t>
            </a:r>
            <a:r>
              <a:rPr lang="en-US" altLang="zh-TW" sz="1200" i="0" dirty="0">
                <a:solidFill>
                  <a:schemeClr val="tx1"/>
                </a:solidFill>
                <a:effectLst/>
                <a:latin typeface="Menlo" panose="020B0609030804020204" pitchFamily="49" charset="0"/>
              </a:rPr>
              <a:t>1</a:t>
            </a:r>
            <a:r>
              <a:rPr lang="en-US" sz="1200" i="0" dirty="0">
                <a:solidFill>
                  <a:schemeClr val="tx1"/>
                </a:solidFill>
                <a:effectLst/>
                <a:latin typeface="Menlo" panose="020B0609030804020204" pitchFamily="49" charset="0"/>
              </a:rPr>
              <a:t>: </a:t>
            </a:r>
          </a:p>
          <a:p>
            <a:pPr algn="just"/>
            <a:r>
              <a:rPr lang="en-US" sz="1200" b="0" i="0" dirty="0">
                <a:solidFill>
                  <a:schemeClr val="tx1"/>
                </a:solidFill>
                <a:effectLst/>
                <a:latin typeface="Menlo" panose="020B0609030804020204" pitchFamily="49" charset="0"/>
              </a:rPr>
              <a:t>What is the unique feature of the Cayenne Turbo GT?</a:t>
            </a:r>
          </a:p>
          <a:p>
            <a:pPr algn="just"/>
            <a:r>
              <a:rPr lang="en-US" sz="1200" b="0" i="0" dirty="0">
                <a:solidFill>
                  <a:schemeClr val="tx1"/>
                </a:solidFill>
                <a:effectLst/>
                <a:latin typeface="Menlo" panose="020B0609030804020204" pitchFamily="49" charset="0"/>
              </a:rPr>
              <a:t> </a:t>
            </a:r>
          </a:p>
          <a:p>
            <a:pPr algn="just"/>
            <a:r>
              <a:rPr lang="en-US" sz="1200" i="0" dirty="0">
                <a:solidFill>
                  <a:schemeClr val="tx1"/>
                </a:solidFill>
                <a:effectLst/>
                <a:latin typeface="Menlo" panose="020B0609030804020204" pitchFamily="49" charset="0"/>
              </a:rPr>
              <a:t>Answer</a:t>
            </a:r>
            <a:r>
              <a:rPr lang="zh-TW" altLang="en-US" sz="1200" i="0" dirty="0">
                <a:solidFill>
                  <a:schemeClr val="tx1"/>
                </a:solidFill>
                <a:effectLst/>
                <a:latin typeface="Menlo" panose="020B0609030804020204" pitchFamily="49" charset="0"/>
              </a:rPr>
              <a:t> </a:t>
            </a:r>
            <a:r>
              <a:rPr lang="en-US" altLang="zh-TW" sz="1200" i="0" dirty="0">
                <a:solidFill>
                  <a:schemeClr val="tx1"/>
                </a:solidFill>
                <a:effectLst/>
                <a:latin typeface="Menlo" panose="020B0609030804020204" pitchFamily="49" charset="0"/>
              </a:rPr>
              <a:t>1</a:t>
            </a:r>
            <a:r>
              <a:rPr lang="en-US" sz="1200" i="0" dirty="0">
                <a:solidFill>
                  <a:schemeClr val="tx1"/>
                </a:solidFill>
                <a:effectLst/>
                <a:latin typeface="Menlo" panose="020B0609030804020204" pitchFamily="49" charset="0"/>
              </a:rPr>
              <a:t>: </a:t>
            </a:r>
          </a:p>
          <a:p>
            <a:pPr algn="just"/>
            <a:r>
              <a:rPr lang="en-US" sz="1200" b="0" i="0" dirty="0">
                <a:solidFill>
                  <a:schemeClr val="tx1"/>
                </a:solidFill>
                <a:effectLst/>
                <a:latin typeface="Menlo" panose="020B0609030804020204" pitchFamily="49" charset="0"/>
              </a:rPr>
              <a:t>It offers 471 kW (640 PS) and is optimized for high performance. </a:t>
            </a:r>
          </a:p>
          <a:p>
            <a:pPr algn="just"/>
            <a:endParaRPr lang="en-US" sz="1200" b="0" i="0" dirty="0">
              <a:solidFill>
                <a:schemeClr val="tx1"/>
              </a:solidFill>
              <a:effectLst/>
              <a:latin typeface="Menlo" panose="020B0609030804020204" pitchFamily="49" charset="0"/>
            </a:endParaRPr>
          </a:p>
          <a:p>
            <a:pPr algn="just"/>
            <a:r>
              <a:rPr lang="en-US" sz="1200" i="0" dirty="0">
                <a:solidFill>
                  <a:schemeClr val="tx1"/>
                </a:solidFill>
                <a:effectLst/>
                <a:latin typeface="Menlo" panose="020B0609030804020204" pitchFamily="49" charset="0"/>
              </a:rPr>
              <a:t>Similarity score: 0.4106892943382263 </a:t>
            </a:r>
            <a:endParaRPr lang="en-TW" sz="1200" dirty="0">
              <a:solidFill>
                <a:schemeClr val="tx1"/>
              </a:solidFill>
            </a:endParaRPr>
          </a:p>
        </p:txBody>
      </p:sp>
      <p:sp>
        <p:nvSpPr>
          <p:cNvPr id="11" name="TextBox 10">
            <a:extLst>
              <a:ext uri="{FF2B5EF4-FFF2-40B4-BE49-F238E27FC236}">
                <a16:creationId xmlns:a16="http://schemas.microsoft.com/office/drawing/2014/main" id="{C91F6901-A126-0B98-E2A0-3E097BCFACE6}"/>
              </a:ext>
            </a:extLst>
          </p:cNvPr>
          <p:cNvSpPr txBox="1"/>
          <p:nvPr/>
        </p:nvSpPr>
        <p:spPr>
          <a:xfrm>
            <a:off x="798274" y="4014518"/>
            <a:ext cx="4900950" cy="1569660"/>
          </a:xfrm>
          <a:prstGeom prst="rect">
            <a:avLst/>
          </a:prstGeom>
          <a:noFill/>
        </p:spPr>
        <p:txBody>
          <a:bodyPr wrap="square">
            <a:spAutoFit/>
          </a:bodyPr>
          <a:lstStyle/>
          <a:p>
            <a:pPr algn="just"/>
            <a:r>
              <a:rPr lang="en-US" sz="1200" b="0" i="0" dirty="0">
                <a:solidFill>
                  <a:schemeClr val="tx1"/>
                </a:solidFill>
                <a:effectLst/>
                <a:latin typeface="Menlo" panose="020B0609030804020204" pitchFamily="49" charset="0"/>
              </a:rPr>
              <a:t>U</a:t>
            </a:r>
            <a:r>
              <a:rPr lang="en-US" altLang="zh-TW" sz="1200" b="0" i="0" dirty="0">
                <a:solidFill>
                  <a:schemeClr val="tx1"/>
                </a:solidFill>
                <a:effectLst/>
                <a:latin typeface="Menlo" panose="020B0609030804020204" pitchFamily="49" charset="0"/>
              </a:rPr>
              <a:t>se</a:t>
            </a:r>
            <a:r>
              <a:rPr lang="en-US" sz="1200" b="0" i="0" dirty="0">
                <a:solidFill>
                  <a:schemeClr val="tx1"/>
                </a:solidFill>
                <a:effectLst/>
                <a:latin typeface="Menlo" panose="020B0609030804020204" pitchFamily="49" charset="0"/>
              </a:rPr>
              <a:t>r Query</a:t>
            </a:r>
            <a:r>
              <a:rPr lang="zh-TW" altLang="en-US" sz="1200" b="0" i="0" dirty="0">
                <a:solidFill>
                  <a:schemeClr val="tx1"/>
                </a:solidFill>
                <a:effectLst/>
                <a:latin typeface="Menlo" panose="020B0609030804020204" pitchFamily="49" charset="0"/>
              </a:rPr>
              <a:t> </a:t>
            </a:r>
            <a:r>
              <a:rPr lang="en-US" altLang="zh-TW" sz="1200" b="0" i="0" dirty="0">
                <a:solidFill>
                  <a:schemeClr val="tx1"/>
                </a:solidFill>
                <a:effectLst/>
                <a:latin typeface="Menlo" panose="020B0609030804020204" pitchFamily="49" charset="0"/>
              </a:rPr>
              <a:t>2</a:t>
            </a:r>
            <a:r>
              <a:rPr lang="en-US" sz="1200" b="0" i="0" dirty="0">
                <a:solidFill>
                  <a:schemeClr val="tx1"/>
                </a:solidFill>
                <a:effectLst/>
                <a:latin typeface="Menlo" panose="020B0609030804020204" pitchFamily="49" charset="0"/>
              </a:rPr>
              <a:t>: </a:t>
            </a:r>
          </a:p>
          <a:p>
            <a:pPr algn="just"/>
            <a:r>
              <a:rPr lang="en-US" sz="1200" b="0" i="0" dirty="0">
                <a:solidFill>
                  <a:schemeClr val="tx1"/>
                </a:solidFill>
                <a:effectLst/>
                <a:latin typeface="Menlo" panose="020B0609030804020204" pitchFamily="49" charset="0"/>
              </a:rPr>
              <a:t>What is the history of Cayenne? </a:t>
            </a:r>
          </a:p>
          <a:p>
            <a:pPr algn="just"/>
            <a:endParaRPr lang="en-US" sz="1200" b="0" i="0" dirty="0">
              <a:solidFill>
                <a:schemeClr val="tx1"/>
              </a:solidFill>
              <a:effectLst/>
              <a:latin typeface="Menlo" panose="020B0609030804020204" pitchFamily="49" charset="0"/>
            </a:endParaRPr>
          </a:p>
          <a:p>
            <a:pPr algn="just"/>
            <a:r>
              <a:rPr lang="en-US" sz="1200" b="0" i="0" dirty="0">
                <a:solidFill>
                  <a:schemeClr val="tx1"/>
                </a:solidFill>
                <a:effectLst/>
                <a:latin typeface="Menlo" panose="020B0609030804020204" pitchFamily="49" charset="0"/>
              </a:rPr>
              <a:t>Answer</a:t>
            </a:r>
            <a:r>
              <a:rPr lang="zh-TW" altLang="en-US" sz="1200" b="0" i="0" dirty="0">
                <a:solidFill>
                  <a:schemeClr val="tx1"/>
                </a:solidFill>
                <a:effectLst/>
                <a:latin typeface="Menlo" panose="020B0609030804020204" pitchFamily="49" charset="0"/>
              </a:rPr>
              <a:t> </a:t>
            </a:r>
            <a:r>
              <a:rPr lang="en-US" altLang="zh-TW" sz="1200" b="0" i="0" dirty="0">
                <a:solidFill>
                  <a:schemeClr val="tx1"/>
                </a:solidFill>
                <a:effectLst/>
                <a:latin typeface="Menlo" panose="020B0609030804020204" pitchFamily="49" charset="0"/>
              </a:rPr>
              <a:t>2</a:t>
            </a:r>
            <a:r>
              <a:rPr lang="en-US" sz="1200" b="0" i="0" dirty="0">
                <a:solidFill>
                  <a:schemeClr val="tx1"/>
                </a:solidFill>
                <a:effectLst/>
                <a:latin typeface="Menlo" panose="020B0609030804020204" pitchFamily="49" charset="0"/>
              </a:rPr>
              <a:t>: </a:t>
            </a:r>
          </a:p>
          <a:p>
            <a:pPr algn="just"/>
            <a:r>
              <a:rPr lang="en-US" sz="1200" b="0" i="0" dirty="0">
                <a:solidFill>
                  <a:schemeClr val="tx1"/>
                </a:solidFill>
                <a:effectLst/>
                <a:latin typeface="Menlo" panose="020B0609030804020204" pitchFamily="49" charset="0"/>
              </a:rPr>
              <a:t>The history of Cayenne can be first traced back to pre-Columbian times. </a:t>
            </a:r>
          </a:p>
          <a:p>
            <a:pPr algn="just"/>
            <a:endParaRPr lang="en-US" sz="1200" b="0" i="0" dirty="0">
              <a:solidFill>
                <a:schemeClr val="tx1"/>
              </a:solidFill>
              <a:effectLst/>
              <a:latin typeface="Menlo" panose="020B0609030804020204" pitchFamily="49" charset="0"/>
            </a:endParaRPr>
          </a:p>
          <a:p>
            <a:pPr algn="just"/>
            <a:r>
              <a:rPr lang="en-US" sz="1200" b="0" i="0" dirty="0">
                <a:solidFill>
                  <a:schemeClr val="tx1"/>
                </a:solidFill>
                <a:effectLst/>
                <a:latin typeface="Menlo" panose="020B0609030804020204" pitchFamily="49" charset="0"/>
              </a:rPr>
              <a:t>Similarity score: 0.8268212676048279 </a:t>
            </a:r>
            <a:endParaRPr lang="en-TW" sz="1200" dirty="0">
              <a:solidFill>
                <a:schemeClr val="tx1"/>
              </a:solidFill>
            </a:endParaRPr>
          </a:p>
        </p:txBody>
      </p:sp>
      <p:sp>
        <p:nvSpPr>
          <p:cNvPr id="12" name="TextBox 11">
            <a:extLst>
              <a:ext uri="{FF2B5EF4-FFF2-40B4-BE49-F238E27FC236}">
                <a16:creationId xmlns:a16="http://schemas.microsoft.com/office/drawing/2014/main" id="{7CCEC98E-0288-658B-5E57-13AE2B42940B}"/>
              </a:ext>
            </a:extLst>
          </p:cNvPr>
          <p:cNvSpPr txBox="1"/>
          <p:nvPr/>
        </p:nvSpPr>
        <p:spPr>
          <a:xfrm>
            <a:off x="534650" y="1573863"/>
            <a:ext cx="4203395" cy="338554"/>
          </a:xfrm>
          <a:prstGeom prst="rect">
            <a:avLst/>
          </a:prstGeom>
          <a:noFill/>
        </p:spPr>
        <p:txBody>
          <a:bodyPr wrap="none" rtlCol="0">
            <a:spAutoFit/>
          </a:bodyPr>
          <a:lstStyle/>
          <a:p>
            <a:pPr marL="285750" indent="-285750">
              <a:buFont typeface="Arial" panose="020B0604020202020204" pitchFamily="34" charset="0"/>
              <a:buChar char="•"/>
            </a:pPr>
            <a:r>
              <a:rPr lang="en-US" altLang="zh-TW" sz="1600" dirty="0"/>
              <a:t>Issue</a:t>
            </a:r>
            <a:r>
              <a:rPr lang="zh-TW" altLang="en-US" sz="1600" dirty="0"/>
              <a:t> </a:t>
            </a:r>
            <a:r>
              <a:rPr lang="en-US" altLang="zh-TW" sz="1600" dirty="0"/>
              <a:t>1:</a:t>
            </a:r>
            <a:r>
              <a:rPr lang="zh-TW" altLang="en-US" sz="1600" dirty="0"/>
              <a:t> </a:t>
            </a:r>
            <a:r>
              <a:rPr lang="en-US" altLang="zh-TW" sz="1600" dirty="0"/>
              <a:t>Correct</a:t>
            </a:r>
            <a:r>
              <a:rPr lang="zh-TW" altLang="en-US" sz="1600" dirty="0"/>
              <a:t> </a:t>
            </a:r>
            <a:r>
              <a:rPr lang="en-US" altLang="zh-TW" sz="1600" dirty="0"/>
              <a:t>answer</a:t>
            </a:r>
            <a:r>
              <a:rPr lang="zh-TW" altLang="en-US" sz="1600" dirty="0"/>
              <a:t> </a:t>
            </a:r>
            <a:r>
              <a:rPr lang="en-US" altLang="zh-TW" sz="1600" dirty="0"/>
              <a:t>but</a:t>
            </a:r>
            <a:r>
              <a:rPr lang="zh-TW" altLang="en-US" sz="1600" dirty="0"/>
              <a:t> </a:t>
            </a:r>
            <a:r>
              <a:rPr lang="en-US" altLang="zh-TW" sz="1600" dirty="0"/>
              <a:t>low</a:t>
            </a:r>
            <a:r>
              <a:rPr lang="zh-TW" altLang="en-US" sz="1600" dirty="0"/>
              <a:t> </a:t>
            </a:r>
            <a:r>
              <a:rPr lang="en-US" altLang="zh-TW" sz="1600" dirty="0"/>
              <a:t>similarity</a:t>
            </a:r>
          </a:p>
        </p:txBody>
      </p:sp>
      <p:sp>
        <p:nvSpPr>
          <p:cNvPr id="13" name="TextBox 12">
            <a:extLst>
              <a:ext uri="{FF2B5EF4-FFF2-40B4-BE49-F238E27FC236}">
                <a16:creationId xmlns:a16="http://schemas.microsoft.com/office/drawing/2014/main" id="{B708EE49-E1B2-90E9-7F90-B90D44B7C1A9}"/>
              </a:ext>
            </a:extLst>
          </p:cNvPr>
          <p:cNvSpPr txBox="1"/>
          <p:nvPr/>
        </p:nvSpPr>
        <p:spPr>
          <a:xfrm>
            <a:off x="534650" y="3639657"/>
            <a:ext cx="4214615" cy="338554"/>
          </a:xfrm>
          <a:prstGeom prst="rect">
            <a:avLst/>
          </a:prstGeom>
          <a:noFill/>
        </p:spPr>
        <p:txBody>
          <a:bodyPr wrap="none" rtlCol="0">
            <a:spAutoFit/>
          </a:bodyPr>
          <a:lstStyle/>
          <a:p>
            <a:pPr marL="285750" indent="-285750">
              <a:buFont typeface="Arial" panose="020B0604020202020204" pitchFamily="34" charset="0"/>
              <a:buChar char="•"/>
            </a:pPr>
            <a:r>
              <a:rPr lang="en-US" altLang="zh-TW" sz="1600" dirty="0"/>
              <a:t>Issue</a:t>
            </a:r>
            <a:r>
              <a:rPr lang="zh-TW" altLang="en-US" sz="1600" dirty="0"/>
              <a:t> </a:t>
            </a:r>
            <a:r>
              <a:rPr lang="en-US" altLang="zh-TW" sz="1600" dirty="0"/>
              <a:t>2:</a:t>
            </a:r>
            <a:r>
              <a:rPr lang="zh-TW" altLang="en-US" sz="1600" dirty="0"/>
              <a:t> </a:t>
            </a:r>
            <a:r>
              <a:rPr lang="en-US" altLang="zh-TW" sz="1600" dirty="0"/>
              <a:t>Wrong</a:t>
            </a:r>
            <a:r>
              <a:rPr lang="zh-TW" altLang="en-US" sz="1600" dirty="0"/>
              <a:t> </a:t>
            </a:r>
            <a:r>
              <a:rPr lang="en-US" altLang="zh-TW" sz="1600" dirty="0"/>
              <a:t>answer</a:t>
            </a:r>
            <a:r>
              <a:rPr lang="zh-TW" altLang="en-US" sz="1600" dirty="0"/>
              <a:t> </a:t>
            </a:r>
            <a:r>
              <a:rPr lang="en-US" altLang="zh-TW" sz="1600" dirty="0"/>
              <a:t>but</a:t>
            </a:r>
            <a:r>
              <a:rPr lang="zh-TW" altLang="en-US" sz="1600" dirty="0"/>
              <a:t> </a:t>
            </a:r>
            <a:r>
              <a:rPr lang="en-US" altLang="zh-TW" sz="1600" dirty="0"/>
              <a:t>high</a:t>
            </a:r>
            <a:r>
              <a:rPr lang="zh-TW" altLang="en-US" sz="1600" dirty="0"/>
              <a:t> </a:t>
            </a:r>
            <a:r>
              <a:rPr lang="en-US" altLang="zh-TW" sz="1600" dirty="0"/>
              <a:t>similarity</a:t>
            </a:r>
          </a:p>
        </p:txBody>
      </p:sp>
      <p:sp>
        <p:nvSpPr>
          <p:cNvPr id="26" name="Rectangle 25">
            <a:extLst>
              <a:ext uri="{FF2B5EF4-FFF2-40B4-BE49-F238E27FC236}">
                <a16:creationId xmlns:a16="http://schemas.microsoft.com/office/drawing/2014/main" id="{CEDC0BBB-3506-72BC-CDBB-41ADDA71F5DE}"/>
              </a:ext>
            </a:extLst>
          </p:cNvPr>
          <p:cNvSpPr/>
          <p:nvPr/>
        </p:nvSpPr>
        <p:spPr>
          <a:xfrm>
            <a:off x="5699224" y="1775246"/>
            <a:ext cx="1173006" cy="194915"/>
          </a:xfrm>
          <a:prstGeom prst="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0" dirty="0">
                <a:solidFill>
                  <a:schemeClr val="tx1"/>
                </a:solidFill>
                <a:effectLst/>
                <a:latin typeface="Menlo" panose="020B0609030804020204" pitchFamily="49" charset="0"/>
              </a:rPr>
              <a:t>Us</a:t>
            </a:r>
            <a:r>
              <a:rPr lang="en-US" altLang="zh-TW" sz="1000" i="0" dirty="0">
                <a:solidFill>
                  <a:schemeClr val="tx1"/>
                </a:solidFill>
                <a:effectLst/>
                <a:latin typeface="Menlo" panose="020B0609030804020204" pitchFamily="49" charset="0"/>
              </a:rPr>
              <a:t>e</a:t>
            </a:r>
            <a:r>
              <a:rPr lang="en-US" sz="1000" i="0" dirty="0">
                <a:solidFill>
                  <a:schemeClr val="tx1"/>
                </a:solidFill>
                <a:effectLst/>
                <a:latin typeface="Menlo" panose="020B0609030804020204" pitchFamily="49" charset="0"/>
              </a:rPr>
              <a:t>r Query</a:t>
            </a:r>
            <a:r>
              <a:rPr lang="zh-TW" altLang="en-US" sz="1000" i="0" dirty="0">
                <a:solidFill>
                  <a:schemeClr val="tx1"/>
                </a:solidFill>
                <a:effectLst/>
                <a:latin typeface="Menlo" panose="020B0609030804020204" pitchFamily="49" charset="0"/>
              </a:rPr>
              <a:t> </a:t>
            </a:r>
            <a:r>
              <a:rPr lang="en-US" altLang="zh-TW" sz="1000" i="0" dirty="0">
                <a:solidFill>
                  <a:schemeClr val="tx1"/>
                </a:solidFill>
                <a:effectLst/>
                <a:latin typeface="Menlo" panose="020B0609030804020204" pitchFamily="49" charset="0"/>
              </a:rPr>
              <a:t>1</a:t>
            </a:r>
            <a:endParaRPr lang="en-TW" sz="1000" dirty="0"/>
          </a:p>
        </p:txBody>
      </p:sp>
      <p:sp>
        <p:nvSpPr>
          <p:cNvPr id="30" name="Rectangle 29">
            <a:extLst>
              <a:ext uri="{FF2B5EF4-FFF2-40B4-BE49-F238E27FC236}">
                <a16:creationId xmlns:a16="http://schemas.microsoft.com/office/drawing/2014/main" id="{4B2E78D0-E30F-9E4D-8840-22EC4684D9B9}"/>
              </a:ext>
            </a:extLst>
          </p:cNvPr>
          <p:cNvSpPr/>
          <p:nvPr/>
        </p:nvSpPr>
        <p:spPr>
          <a:xfrm>
            <a:off x="7565191" y="4648835"/>
            <a:ext cx="809364" cy="150513"/>
          </a:xfrm>
          <a:prstGeom prst="rect">
            <a:avLst/>
          </a:prstGeom>
          <a:solidFill>
            <a:schemeClr val="bg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0" dirty="0">
                <a:solidFill>
                  <a:schemeClr val="tx1"/>
                </a:solidFill>
                <a:effectLst/>
                <a:latin typeface="Menlo" panose="020B0609030804020204" pitchFamily="49" charset="0"/>
              </a:rPr>
              <a:t>Answer</a:t>
            </a:r>
            <a:r>
              <a:rPr lang="zh-TW" altLang="en-US" sz="1000" i="0" dirty="0">
                <a:solidFill>
                  <a:schemeClr val="tx1"/>
                </a:solidFill>
                <a:effectLst/>
                <a:latin typeface="Menlo" panose="020B0609030804020204" pitchFamily="49" charset="0"/>
              </a:rPr>
              <a:t> </a:t>
            </a:r>
            <a:r>
              <a:rPr lang="en-US" altLang="zh-TW" sz="1000" i="0" dirty="0">
                <a:solidFill>
                  <a:schemeClr val="tx1"/>
                </a:solidFill>
                <a:effectLst/>
                <a:latin typeface="Menlo" panose="020B0609030804020204" pitchFamily="49" charset="0"/>
              </a:rPr>
              <a:t>1</a:t>
            </a:r>
            <a:endParaRPr lang="en-TW" sz="1000" dirty="0"/>
          </a:p>
        </p:txBody>
      </p:sp>
      <p:sp>
        <p:nvSpPr>
          <p:cNvPr id="35" name="Rectangle 34">
            <a:extLst>
              <a:ext uri="{FF2B5EF4-FFF2-40B4-BE49-F238E27FC236}">
                <a16:creationId xmlns:a16="http://schemas.microsoft.com/office/drawing/2014/main" id="{13EF81AA-D03B-F6F0-BDB4-6DE45F062282}"/>
              </a:ext>
            </a:extLst>
          </p:cNvPr>
          <p:cNvSpPr/>
          <p:nvPr/>
        </p:nvSpPr>
        <p:spPr>
          <a:xfrm>
            <a:off x="8991600" y="2128572"/>
            <a:ext cx="1179513" cy="194915"/>
          </a:xfrm>
          <a:prstGeom prst="rect">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0" dirty="0">
                <a:solidFill>
                  <a:schemeClr val="tx1"/>
                </a:solidFill>
                <a:effectLst/>
                <a:latin typeface="Menlo" panose="020B0609030804020204" pitchFamily="49" charset="0"/>
              </a:rPr>
              <a:t>Us</a:t>
            </a:r>
            <a:r>
              <a:rPr lang="en-US" altLang="zh-TW" sz="1000" i="0" dirty="0">
                <a:solidFill>
                  <a:schemeClr val="tx1"/>
                </a:solidFill>
                <a:effectLst/>
                <a:latin typeface="Menlo" panose="020B0609030804020204" pitchFamily="49" charset="0"/>
              </a:rPr>
              <a:t>e</a:t>
            </a:r>
            <a:r>
              <a:rPr lang="en-US" sz="1000" i="0" dirty="0">
                <a:solidFill>
                  <a:schemeClr val="tx1"/>
                </a:solidFill>
                <a:effectLst/>
                <a:latin typeface="Menlo" panose="020B0609030804020204" pitchFamily="49" charset="0"/>
              </a:rPr>
              <a:t>r Query</a:t>
            </a:r>
            <a:r>
              <a:rPr lang="zh-TW" altLang="en-US" sz="1000" i="0" dirty="0">
                <a:solidFill>
                  <a:schemeClr val="tx1"/>
                </a:solidFill>
                <a:effectLst/>
                <a:latin typeface="Menlo" panose="020B0609030804020204" pitchFamily="49" charset="0"/>
              </a:rPr>
              <a:t> </a:t>
            </a:r>
            <a:r>
              <a:rPr lang="en-US" altLang="zh-TW" sz="1000" i="0" dirty="0">
                <a:solidFill>
                  <a:schemeClr val="tx1"/>
                </a:solidFill>
                <a:effectLst/>
                <a:latin typeface="Menlo" panose="020B0609030804020204" pitchFamily="49" charset="0"/>
              </a:rPr>
              <a:t>2</a:t>
            </a:r>
            <a:endParaRPr lang="en-TW" sz="1000" dirty="0"/>
          </a:p>
        </p:txBody>
      </p:sp>
      <p:sp>
        <p:nvSpPr>
          <p:cNvPr id="36" name="Oval 35">
            <a:extLst>
              <a:ext uri="{FF2B5EF4-FFF2-40B4-BE49-F238E27FC236}">
                <a16:creationId xmlns:a16="http://schemas.microsoft.com/office/drawing/2014/main" id="{2FD6091C-24E6-CAB3-ECE5-E9D5E2CA8081}"/>
              </a:ext>
            </a:extLst>
          </p:cNvPr>
          <p:cNvSpPr/>
          <p:nvPr/>
        </p:nvSpPr>
        <p:spPr>
          <a:xfrm>
            <a:off x="6382756" y="1990481"/>
            <a:ext cx="119643" cy="122799"/>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7" name="Oval 36">
            <a:extLst>
              <a:ext uri="{FF2B5EF4-FFF2-40B4-BE49-F238E27FC236}">
                <a16:creationId xmlns:a16="http://schemas.microsoft.com/office/drawing/2014/main" id="{E386184A-A774-32B6-02BC-1004700B5EF5}"/>
              </a:ext>
            </a:extLst>
          </p:cNvPr>
          <p:cNvSpPr/>
          <p:nvPr/>
        </p:nvSpPr>
        <p:spPr>
          <a:xfrm>
            <a:off x="9552676" y="2346081"/>
            <a:ext cx="119643" cy="122799"/>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0" name="Oval 39">
            <a:extLst>
              <a:ext uri="{FF2B5EF4-FFF2-40B4-BE49-F238E27FC236}">
                <a16:creationId xmlns:a16="http://schemas.microsoft.com/office/drawing/2014/main" id="{938F0410-2E2D-F4F0-BBF6-8197401F8518}"/>
              </a:ext>
            </a:extLst>
          </p:cNvPr>
          <p:cNvSpPr/>
          <p:nvPr/>
        </p:nvSpPr>
        <p:spPr>
          <a:xfrm>
            <a:off x="7896596" y="4469521"/>
            <a:ext cx="119643" cy="12279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1" name="Oval 40">
            <a:extLst>
              <a:ext uri="{FF2B5EF4-FFF2-40B4-BE49-F238E27FC236}">
                <a16:creationId xmlns:a16="http://schemas.microsoft.com/office/drawing/2014/main" id="{F837AE8E-E17F-1A6C-CE5D-72AAF63D23A4}"/>
              </a:ext>
            </a:extLst>
          </p:cNvPr>
          <p:cNvSpPr/>
          <p:nvPr/>
        </p:nvSpPr>
        <p:spPr>
          <a:xfrm>
            <a:off x="9420596" y="2498481"/>
            <a:ext cx="119643" cy="122799"/>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2" name="Rectangle 41">
            <a:extLst>
              <a:ext uri="{FF2B5EF4-FFF2-40B4-BE49-F238E27FC236}">
                <a16:creationId xmlns:a16="http://schemas.microsoft.com/office/drawing/2014/main" id="{6BE2DFF9-C991-FB1D-8438-A01620C17834}"/>
              </a:ext>
            </a:extLst>
          </p:cNvPr>
          <p:cNvSpPr/>
          <p:nvPr/>
        </p:nvSpPr>
        <p:spPr>
          <a:xfrm>
            <a:off x="9169225" y="2657905"/>
            <a:ext cx="809364" cy="150513"/>
          </a:xfrm>
          <a:prstGeom prst="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0" dirty="0">
                <a:solidFill>
                  <a:schemeClr val="tx1"/>
                </a:solidFill>
                <a:effectLst/>
                <a:latin typeface="Menlo" panose="020B0609030804020204" pitchFamily="49" charset="0"/>
              </a:rPr>
              <a:t>Answer</a:t>
            </a:r>
            <a:r>
              <a:rPr lang="zh-TW" altLang="en-US" sz="1000" i="0" dirty="0">
                <a:solidFill>
                  <a:schemeClr val="tx1"/>
                </a:solidFill>
                <a:effectLst/>
                <a:latin typeface="Menlo" panose="020B0609030804020204" pitchFamily="49" charset="0"/>
              </a:rPr>
              <a:t> </a:t>
            </a:r>
            <a:r>
              <a:rPr lang="en-US" altLang="zh-TW" sz="1000" i="0" dirty="0">
                <a:solidFill>
                  <a:schemeClr val="tx1"/>
                </a:solidFill>
                <a:effectLst/>
                <a:latin typeface="Menlo" panose="020B0609030804020204" pitchFamily="49" charset="0"/>
              </a:rPr>
              <a:t>2</a:t>
            </a:r>
            <a:endParaRPr lang="en-TW" sz="1000" dirty="0"/>
          </a:p>
        </p:txBody>
      </p:sp>
      <p:sp>
        <p:nvSpPr>
          <p:cNvPr id="43" name="TextBox 42">
            <a:extLst>
              <a:ext uri="{FF2B5EF4-FFF2-40B4-BE49-F238E27FC236}">
                <a16:creationId xmlns:a16="http://schemas.microsoft.com/office/drawing/2014/main" id="{8134BAED-BEA3-6875-B233-D725B1523ECA}"/>
              </a:ext>
            </a:extLst>
          </p:cNvPr>
          <p:cNvSpPr txBox="1"/>
          <p:nvPr/>
        </p:nvSpPr>
        <p:spPr>
          <a:xfrm>
            <a:off x="6184124" y="4855863"/>
            <a:ext cx="3986989" cy="230832"/>
          </a:xfrm>
          <a:prstGeom prst="rect">
            <a:avLst/>
          </a:prstGeom>
          <a:noFill/>
        </p:spPr>
        <p:txBody>
          <a:bodyPr wrap="none" rtlCol="0">
            <a:spAutoFit/>
          </a:bodyPr>
          <a:lstStyle/>
          <a:p>
            <a:r>
              <a:rPr lang="en-US" altLang="zh-TW" sz="900" dirty="0"/>
              <a:t>Image</a:t>
            </a:r>
            <a:r>
              <a:rPr lang="zh-TW" altLang="en-US" sz="900" dirty="0"/>
              <a:t> </a:t>
            </a:r>
            <a:r>
              <a:rPr lang="en-US" altLang="zh-TW" sz="900" dirty="0"/>
              <a:t>modified</a:t>
            </a:r>
            <a:r>
              <a:rPr lang="zh-TW" altLang="en-US" sz="900" dirty="0"/>
              <a:t> </a:t>
            </a:r>
            <a:r>
              <a:rPr lang="en-US" altLang="zh-TW" sz="900" dirty="0"/>
              <a:t>from</a:t>
            </a:r>
            <a:r>
              <a:rPr lang="zh-TW" altLang="en-US" sz="900" dirty="0"/>
              <a:t> </a:t>
            </a:r>
            <a:r>
              <a:rPr lang="en-US" altLang="zh-TW" sz="900" dirty="0">
                <a:hlinkClick r:id="rId4"/>
              </a:rPr>
              <a:t>https://weaviate.io/blog/vector-embeddings-explained</a:t>
            </a:r>
            <a:endParaRPr lang="en-US" altLang="zh-TW" sz="900" dirty="0"/>
          </a:p>
        </p:txBody>
      </p:sp>
    </p:spTree>
    <p:extLst>
      <p:ext uri="{BB962C8B-B14F-4D97-AF65-F5344CB8AC3E}">
        <p14:creationId xmlns:p14="http://schemas.microsoft.com/office/powerpoint/2010/main" val="16259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97284E-6 -1.69811E-6 L -0.15593 -0.39817 " pathEditMode="relative" rAng="0" ptsTypes="AA">
                                      <p:cBhvr>
                                        <p:cTn id="6" dur="1000" fill="hold"/>
                                        <p:tgtEl>
                                          <p:spTgt spid="30"/>
                                        </p:tgtEl>
                                        <p:attrNameLst>
                                          <p:attrName>ppt_x</p:attrName>
                                          <p:attrName>ppt_y</p:attrName>
                                        </p:attrNameLst>
                                      </p:cBhvr>
                                      <p:rCtr x="-7804" y="-19922"/>
                                    </p:animMotion>
                                  </p:childTnLst>
                                </p:cTn>
                              </p:par>
                              <p:par>
                                <p:cTn id="7" presetID="0" presetClass="path" presetSubtype="0" accel="50000" decel="50000" fill="hold" grpId="0" nodeType="withEffect">
                                  <p:stCondLst>
                                    <p:cond delay="0"/>
                                  </p:stCondLst>
                                  <p:childTnLst>
                                    <p:animMotion origin="layout" path="M 6.07148E-7 2.10877E-6 L -0.15468 -0.39734 " pathEditMode="relative" rAng="0" ptsTypes="AA">
                                      <p:cBhvr>
                                        <p:cTn id="8" dur="1000" fill="hold"/>
                                        <p:tgtEl>
                                          <p:spTgt spid="40"/>
                                        </p:tgtEl>
                                        <p:attrNameLst>
                                          <p:attrName>ppt_x</p:attrName>
                                          <p:attrName>ppt_y</p:attrName>
                                        </p:attrNameLst>
                                      </p:cBhvr>
                                      <p:rCtr x="-7742" y="-19867"/>
                                    </p:animMotion>
                                  </p:childTnLst>
                                </p:cTn>
                              </p:par>
                              <p:par>
                                <p:cTn id="9" presetID="0" presetClass="path" presetSubtype="0" accel="50000" decel="50000" fill="hold" grpId="0" nodeType="withEffect">
                                  <p:stCondLst>
                                    <p:cond delay="0"/>
                                  </p:stCondLst>
                                  <p:childTnLst>
                                    <p:animMotion origin="layout" path="M 0 0 L -0.0949 0.31993 " pathEditMode="relative" ptsTypes="AA">
                                      <p:cBhvr>
                                        <p:cTn id="10" dur="1000" fill="hold"/>
                                        <p:tgtEl>
                                          <p:spTgt spid="41"/>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949 0.31993 " pathEditMode="relative" ptsTypes="AA">
                                      <p:cBhvr>
                                        <p:cTn id="12" dur="1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0" grpId="0" animBg="1"/>
      <p:bldP spid="41"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350543D5-2EED-C6B1-7D5D-6DB6C684AD20}"/>
            </a:ext>
          </a:extLst>
        </p:cNvPr>
        <p:cNvGrpSpPr/>
        <p:nvPr/>
      </p:nvGrpSpPr>
      <p:grpSpPr>
        <a:xfrm>
          <a:off x="0" y="0"/>
          <a:ext cx="0" cy="0"/>
          <a:chOff x="0" y="0"/>
          <a:chExt cx="0" cy="0"/>
        </a:xfrm>
      </p:grpSpPr>
      <p:sp>
        <p:nvSpPr>
          <p:cNvPr id="65" name="Google Shape;65;g310e64b9f8d_0_8">
            <a:extLst>
              <a:ext uri="{FF2B5EF4-FFF2-40B4-BE49-F238E27FC236}">
                <a16:creationId xmlns:a16="http://schemas.microsoft.com/office/drawing/2014/main" id="{12AB8D4F-BF0F-CF35-8578-722E671D4078}"/>
              </a:ext>
            </a:extLst>
          </p:cNvPr>
          <p:cNvSpPr txBox="1"/>
          <p:nvPr/>
        </p:nvSpPr>
        <p:spPr>
          <a:xfrm>
            <a:off x="534650" y="575640"/>
            <a:ext cx="5825036" cy="40988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B5B4BA"/>
              </a:buClr>
              <a:buSzPts val="2000"/>
              <a:buFont typeface="Arial"/>
              <a:buNone/>
            </a:pPr>
            <a:r>
              <a:rPr lang="en-US" altLang="zh-TW" sz="2000" b="1" i="0" u="none" strike="noStrike" cap="none" dirty="0">
                <a:solidFill>
                  <a:schemeClr val="tx1"/>
                </a:solidFill>
                <a:latin typeface="Arial"/>
                <a:ea typeface="Arial"/>
                <a:cs typeface="Arial"/>
                <a:sym typeface="Arial"/>
              </a:rPr>
              <a:t>Idea</a:t>
            </a:r>
            <a:r>
              <a:rPr lang="zh-TW" altLang="en-US" sz="2000" b="1" i="0" u="none" strike="noStrike" cap="none" dirty="0">
                <a:solidFill>
                  <a:schemeClr val="tx1"/>
                </a:solidFill>
                <a:latin typeface="Arial"/>
                <a:ea typeface="Arial"/>
                <a:cs typeface="Arial"/>
                <a:sym typeface="Arial"/>
              </a:rPr>
              <a:t> </a:t>
            </a:r>
            <a:r>
              <a:rPr lang="en-US" altLang="zh-TW" sz="2000" b="1" dirty="0">
                <a:solidFill>
                  <a:schemeClr val="tx1"/>
                </a:solidFill>
              </a:rPr>
              <a:t>p</a:t>
            </a:r>
            <a:r>
              <a:rPr lang="en-US" altLang="zh-TW" sz="2000" b="1" i="0" u="none" strike="noStrike" cap="none" dirty="0">
                <a:solidFill>
                  <a:schemeClr val="tx1"/>
                </a:solidFill>
                <a:latin typeface="Arial"/>
                <a:ea typeface="Arial"/>
                <a:cs typeface="Arial"/>
                <a:sym typeface="Arial"/>
              </a:rPr>
              <a:t>roposal</a:t>
            </a:r>
            <a:r>
              <a:rPr lang="zh-TW" altLang="en-US" sz="2000" b="1" i="0" u="none" strike="noStrike" cap="none" dirty="0">
                <a:solidFill>
                  <a:schemeClr val="tx1"/>
                </a:solidFill>
                <a:latin typeface="Arial"/>
                <a:ea typeface="Arial"/>
                <a:cs typeface="Arial"/>
                <a:sym typeface="Arial"/>
              </a:rPr>
              <a:t> </a:t>
            </a:r>
            <a:r>
              <a:rPr lang="en-US" altLang="zh-TW" sz="2000" b="1" i="0" u="none" strike="noStrike" cap="none" dirty="0">
                <a:solidFill>
                  <a:schemeClr val="tx1"/>
                </a:solidFill>
                <a:latin typeface="Arial"/>
                <a:ea typeface="Arial"/>
                <a:cs typeface="Arial"/>
                <a:sym typeface="Arial"/>
              </a:rPr>
              <a:t>–</a:t>
            </a:r>
            <a:r>
              <a:rPr lang="zh-TW" altLang="en-US" sz="2000" b="1" i="0" u="none" strike="noStrike" cap="none" dirty="0">
                <a:solidFill>
                  <a:schemeClr val="tx1"/>
                </a:solidFill>
                <a:latin typeface="Arial"/>
                <a:ea typeface="Arial"/>
                <a:cs typeface="Arial"/>
                <a:sym typeface="Arial"/>
              </a:rPr>
              <a:t> </a:t>
            </a:r>
            <a:r>
              <a:rPr lang="en-US" altLang="zh-TW" sz="2000" b="1" i="0" u="none" strike="noStrike" cap="none" dirty="0">
                <a:solidFill>
                  <a:schemeClr val="tx1"/>
                </a:solidFill>
                <a:latin typeface="Arial"/>
                <a:ea typeface="Arial"/>
                <a:cs typeface="Arial"/>
                <a:sym typeface="Arial"/>
              </a:rPr>
              <a:t>Car</a:t>
            </a:r>
            <a:r>
              <a:rPr lang="zh-TW" altLang="en-US" sz="2000" b="1" i="0" u="none" strike="noStrike" cap="none" dirty="0">
                <a:solidFill>
                  <a:schemeClr val="tx1"/>
                </a:solidFill>
                <a:latin typeface="Arial"/>
                <a:ea typeface="Arial"/>
                <a:cs typeface="Arial"/>
                <a:sym typeface="Arial"/>
              </a:rPr>
              <a:t> </a:t>
            </a:r>
            <a:r>
              <a:rPr lang="en-US" altLang="zh-TW" sz="2000" b="1" i="0" u="none" strike="noStrike" cap="none" dirty="0">
                <a:solidFill>
                  <a:schemeClr val="tx1"/>
                </a:solidFill>
                <a:latin typeface="Arial"/>
                <a:ea typeface="Arial"/>
                <a:cs typeface="Arial"/>
                <a:sym typeface="Arial"/>
              </a:rPr>
              <a:t>recommendation</a:t>
            </a:r>
            <a:r>
              <a:rPr lang="zh-TW" altLang="en-US" sz="2000" b="1" i="0" u="none" strike="noStrike" cap="none" dirty="0">
                <a:solidFill>
                  <a:schemeClr val="tx1"/>
                </a:solidFill>
                <a:latin typeface="Arial"/>
                <a:ea typeface="Arial"/>
                <a:cs typeface="Arial"/>
                <a:sym typeface="Arial"/>
              </a:rPr>
              <a:t> </a:t>
            </a:r>
            <a:r>
              <a:rPr lang="en-US" altLang="zh-TW" sz="2000" b="1" i="0" u="none" strike="noStrike" cap="none" dirty="0">
                <a:solidFill>
                  <a:schemeClr val="tx1"/>
                </a:solidFill>
                <a:latin typeface="Arial"/>
                <a:ea typeface="Arial"/>
                <a:cs typeface="Arial"/>
                <a:sym typeface="Arial"/>
              </a:rPr>
              <a:t>system</a:t>
            </a:r>
            <a:endParaRPr sz="2000" b="0" i="0" u="none" strike="noStrike" cap="none" dirty="0">
              <a:solidFill>
                <a:schemeClr val="tx1"/>
              </a:solidFill>
              <a:latin typeface="Arial"/>
              <a:ea typeface="Arial"/>
              <a:cs typeface="Arial"/>
              <a:sym typeface="Arial"/>
            </a:endParaRPr>
          </a:p>
          <a:p>
            <a:pPr lvl="0" algn="just" rtl="0">
              <a:spcBef>
                <a:spcPts val="0"/>
              </a:spcBef>
              <a:spcAft>
                <a:spcPts val="0"/>
              </a:spcAft>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a:p>
            <a:pPr marL="0" lvl="0" indent="0" algn="just" rtl="0">
              <a:spcBef>
                <a:spcPts val="0"/>
              </a:spcBef>
              <a:spcAft>
                <a:spcPts val="0"/>
              </a:spcAft>
              <a:buNone/>
            </a:pPr>
            <a:endParaRPr sz="2000" dirty="0">
              <a:solidFill>
                <a:schemeClr val="dk1"/>
              </a:solidFill>
            </a:endParaRPr>
          </a:p>
        </p:txBody>
      </p:sp>
      <p:sp>
        <p:nvSpPr>
          <p:cNvPr id="66" name="Google Shape;66;g310e64b9f8d_0_8">
            <a:extLst>
              <a:ext uri="{FF2B5EF4-FFF2-40B4-BE49-F238E27FC236}">
                <a16:creationId xmlns:a16="http://schemas.microsoft.com/office/drawing/2014/main" id="{887A46A9-8795-B339-A0C8-CD9D724ED50B}"/>
              </a:ext>
            </a:extLst>
          </p:cNvPr>
          <p:cNvSpPr txBox="1">
            <a:spLocks noGrp="1"/>
          </p:cNvSpPr>
          <p:nvPr>
            <p:ph type="sldNum" idx="12"/>
          </p:nvPr>
        </p:nvSpPr>
        <p:spPr>
          <a:xfrm>
            <a:off x="9517925" y="5283476"/>
            <a:ext cx="610200" cy="438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a:t>
            </a:fld>
            <a:endParaRPr/>
          </a:p>
        </p:txBody>
      </p:sp>
      <p:sp>
        <p:nvSpPr>
          <p:cNvPr id="8" name="Google Shape;208;g3115887f5a5_0_56">
            <a:extLst>
              <a:ext uri="{FF2B5EF4-FFF2-40B4-BE49-F238E27FC236}">
                <a16:creationId xmlns:a16="http://schemas.microsoft.com/office/drawing/2014/main" id="{0610F19C-CB5A-35CF-87AB-B84533AF423E}"/>
              </a:ext>
            </a:extLst>
          </p:cNvPr>
          <p:cNvSpPr txBox="1"/>
          <p:nvPr/>
        </p:nvSpPr>
        <p:spPr>
          <a:xfrm>
            <a:off x="9052559" y="3980489"/>
            <a:ext cx="1105515" cy="3077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(Create by </a:t>
            </a:r>
            <a:r>
              <a:rPr lang="en-US" sz="800" dirty="0"/>
              <a:t>DALL-E</a:t>
            </a:r>
            <a:r>
              <a:rPr lang="en-US" sz="800" b="0" i="0" u="none" strike="noStrike" cap="none" dirty="0">
                <a:solidFill>
                  <a:srgbClr val="000000"/>
                </a:solidFill>
                <a:latin typeface="Arial"/>
                <a:ea typeface="Arial"/>
                <a:cs typeface="Arial"/>
                <a:sym typeface="Arial"/>
              </a:rPr>
              <a:t>)</a:t>
            </a:r>
            <a:endParaRPr sz="800" b="0" i="0" u="none" strike="noStrike" cap="none" dirty="0">
              <a:solidFill>
                <a:srgbClr val="000000"/>
              </a:solidFill>
              <a:latin typeface="Arial"/>
              <a:ea typeface="Arial"/>
              <a:cs typeface="Arial"/>
              <a:sym typeface="Arial"/>
            </a:endParaRPr>
          </a:p>
        </p:txBody>
      </p:sp>
      <p:pic>
        <p:nvPicPr>
          <p:cNvPr id="9" name="Google Shape;209;g3115887f5a5_0_56">
            <a:extLst>
              <a:ext uri="{FF2B5EF4-FFF2-40B4-BE49-F238E27FC236}">
                <a16:creationId xmlns:a16="http://schemas.microsoft.com/office/drawing/2014/main" id="{9D26409D-808D-472B-19B5-17CDC1155638}"/>
              </a:ext>
            </a:extLst>
          </p:cNvPr>
          <p:cNvPicPr preferRelativeResize="0"/>
          <p:nvPr/>
        </p:nvPicPr>
        <p:blipFill>
          <a:blip r:embed="rId3">
            <a:alphaModFix/>
          </a:blip>
          <a:stretch>
            <a:fillRect/>
          </a:stretch>
        </p:blipFill>
        <p:spPr>
          <a:xfrm>
            <a:off x="6641465" y="575640"/>
            <a:ext cx="3404849" cy="3404849"/>
          </a:xfrm>
          <a:prstGeom prst="rect">
            <a:avLst/>
          </a:prstGeom>
          <a:noFill/>
          <a:ln>
            <a:noFill/>
          </a:ln>
        </p:spPr>
      </p:pic>
      <p:sp>
        <p:nvSpPr>
          <p:cNvPr id="13" name="TextBox 12">
            <a:extLst>
              <a:ext uri="{FF2B5EF4-FFF2-40B4-BE49-F238E27FC236}">
                <a16:creationId xmlns:a16="http://schemas.microsoft.com/office/drawing/2014/main" id="{CBA1454B-C414-40CD-8AEB-D49F706BDDE2}"/>
              </a:ext>
            </a:extLst>
          </p:cNvPr>
          <p:cNvSpPr txBox="1"/>
          <p:nvPr/>
        </p:nvSpPr>
        <p:spPr>
          <a:xfrm>
            <a:off x="601907" y="1110984"/>
            <a:ext cx="5757780" cy="329320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Build a recommendation engine that suggests particular car models, based on the customer‘s preferences and needs</a:t>
            </a:r>
            <a:r>
              <a:rPr lang="en-US" altLang="zh-TW" sz="1600" dirty="0"/>
              <a:t>,</a:t>
            </a:r>
            <a:r>
              <a:rPr lang="zh-TW" altLang="en-US" sz="1600" dirty="0"/>
              <a:t> </a:t>
            </a:r>
            <a:r>
              <a:rPr lang="en-US" altLang="zh-TW" sz="1600" dirty="0"/>
              <a:t>helping</a:t>
            </a:r>
            <a:r>
              <a:rPr lang="zh-TW" altLang="en-US" sz="1600" dirty="0"/>
              <a:t> </a:t>
            </a:r>
            <a:r>
              <a:rPr lang="en-US" altLang="zh-TW" sz="1600" dirty="0"/>
              <a:t>potential</a:t>
            </a:r>
            <a:r>
              <a:rPr lang="zh-TW" altLang="en-US" sz="1600" dirty="0"/>
              <a:t> </a:t>
            </a:r>
            <a:r>
              <a:rPr lang="en-US" altLang="zh-TW" sz="1600" dirty="0"/>
              <a:t>buyers</a:t>
            </a:r>
            <a:r>
              <a:rPr lang="zh-TW" altLang="en-US" sz="1600" dirty="0"/>
              <a:t> </a:t>
            </a:r>
            <a:r>
              <a:rPr lang="en-US" altLang="zh-TW" sz="1600" dirty="0"/>
              <a:t>to</a:t>
            </a:r>
            <a:r>
              <a:rPr lang="zh-TW" altLang="en-US" sz="1600" dirty="0"/>
              <a:t> </a:t>
            </a:r>
            <a:r>
              <a:rPr lang="en-US" altLang="zh-TW" sz="1600" dirty="0"/>
              <a:t>have</a:t>
            </a:r>
            <a:r>
              <a:rPr lang="zh-TW" altLang="en-US" sz="1600" dirty="0"/>
              <a:t> </a:t>
            </a:r>
            <a:r>
              <a:rPr lang="en-US" altLang="zh-TW" sz="1600" dirty="0"/>
              <a:t>better</a:t>
            </a:r>
            <a:r>
              <a:rPr lang="zh-TW" altLang="en-US" sz="1600" dirty="0"/>
              <a:t> </a:t>
            </a:r>
            <a:r>
              <a:rPr lang="en-US" altLang="zh-TW" sz="1600" dirty="0"/>
              <a:t>decision-making.</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First, </a:t>
            </a:r>
            <a:r>
              <a:rPr lang="en-US" altLang="zh-TW" sz="1600" dirty="0"/>
              <a:t>r</a:t>
            </a:r>
            <a:r>
              <a:rPr lang="en-US" sz="1600" dirty="0"/>
              <a:t>epresent products in embedding space. Then, customers can input their requirements, such as budget, preferred body type, fuel efficiency and desired features. Text embedding model can then use similarity search to generate personalized recommendations. </a:t>
            </a:r>
          </a:p>
          <a:p>
            <a:pPr marL="285750" indent="-285750" algn="just">
              <a:buFont typeface="Arial" panose="020B0604020202020204" pitchFamily="34" charset="0"/>
              <a:buChar char="•"/>
            </a:pPr>
            <a:endParaRPr lang="en-US" sz="1600" dirty="0"/>
          </a:p>
        </p:txBody>
      </p:sp>
    </p:spTree>
    <p:extLst>
      <p:ext uri="{BB962C8B-B14F-4D97-AF65-F5344CB8AC3E}">
        <p14:creationId xmlns:p14="http://schemas.microsoft.com/office/powerpoint/2010/main" val="1751792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a:extLst>
            <a:ext uri="{FF2B5EF4-FFF2-40B4-BE49-F238E27FC236}">
              <a16:creationId xmlns:a16="http://schemas.microsoft.com/office/drawing/2014/main" id="{624942FD-6423-DC58-E7E6-06FB05EFD0BD}"/>
            </a:ext>
          </a:extLst>
        </p:cNvPr>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B0CFB123-7D5B-79B4-03EE-CC5D7D53FC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3" y="0"/>
            <a:ext cx="10168570" cy="5721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Google Shape;57;g3115887f5a5_0_22" descr="MA24T4EOD0033_low.jpg">
            <a:extLst>
              <a:ext uri="{FF2B5EF4-FFF2-40B4-BE49-F238E27FC236}">
                <a16:creationId xmlns:a16="http://schemas.microsoft.com/office/drawing/2014/main" id="{469324C5-17D6-02C0-79CF-679ADA7502F5}"/>
              </a:ext>
            </a:extLst>
          </p:cNvPr>
          <p:cNvPicPr preferRelativeResize="0"/>
          <p:nvPr/>
        </p:nvPicPr>
        <p:blipFill rotWithShape="1">
          <a:blip r:embed="rId3"/>
          <a:srcRect l="15402" r="1"/>
          <a:stretch/>
        </p:blipFill>
        <p:spPr>
          <a:xfrm>
            <a:off x="2104262" y="10"/>
            <a:ext cx="8066848" cy="5721340"/>
          </a:xfrm>
          <a:prstGeom prst="rect">
            <a:avLst/>
          </a:prstGeom>
          <a:noFill/>
        </p:spPr>
      </p:pic>
      <p:sp>
        <p:nvSpPr>
          <p:cNvPr id="69" name="Rectangle 68">
            <a:extLst>
              <a:ext uri="{FF2B5EF4-FFF2-40B4-BE49-F238E27FC236}">
                <a16:creationId xmlns:a16="http://schemas.microsoft.com/office/drawing/2014/main" id="{157D3A1D-C9D0-27DA-171D-BC656EE32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65287" cy="572135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1" name="Google Shape;51;g310e64b9f8d_0_21">
            <a:extLst>
              <a:ext uri="{FF2B5EF4-FFF2-40B4-BE49-F238E27FC236}">
                <a16:creationId xmlns:a16="http://schemas.microsoft.com/office/drawing/2014/main" id="{A5E029E1-88B9-A5E2-B8DB-FC819581899C}"/>
              </a:ext>
            </a:extLst>
          </p:cNvPr>
          <p:cNvSpPr txBox="1"/>
          <p:nvPr/>
        </p:nvSpPr>
        <p:spPr>
          <a:xfrm>
            <a:off x="303023" y="445794"/>
            <a:ext cx="3188642" cy="427966"/>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0"/>
              </a:spcAft>
              <a:buClr>
                <a:srgbClr val="B5B4BA"/>
              </a:buClr>
              <a:buSzPts val="2000"/>
              <a:buFont typeface="Arial"/>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sym typeface="Arial"/>
              </a:rPr>
              <a:t>Outline</a:t>
            </a:r>
          </a:p>
        </p:txBody>
      </p:sp>
      <p:sp>
        <p:nvSpPr>
          <p:cNvPr id="52" name="Google Shape;52;g310e64b9f8d_0_21">
            <a:extLst>
              <a:ext uri="{FF2B5EF4-FFF2-40B4-BE49-F238E27FC236}">
                <a16:creationId xmlns:a16="http://schemas.microsoft.com/office/drawing/2014/main" id="{A5F8BD29-D292-88A7-85D6-081CF9871222}"/>
              </a:ext>
            </a:extLst>
          </p:cNvPr>
          <p:cNvSpPr txBox="1">
            <a:spLocks noGrp="1"/>
          </p:cNvSpPr>
          <p:nvPr>
            <p:ph type="sldNum" idx="12"/>
          </p:nvPr>
        </p:nvSpPr>
        <p:spPr>
          <a:xfrm>
            <a:off x="7183348" y="5302843"/>
            <a:ext cx="2288500" cy="304609"/>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90000"/>
              </a:lnSpc>
              <a:spcBef>
                <a:spcPts val="0"/>
              </a:spcBef>
              <a:spcAft>
                <a:spcPts val="600"/>
              </a:spcAft>
              <a:buClrTx/>
              <a:buSzTx/>
              <a:buFont typeface="Arial"/>
              <a:buNone/>
              <a:tabLst/>
              <a:defRPr/>
            </a:pPr>
            <a:fld id="{00000000-1234-1234-1234-123412341234}" type="slidenum">
              <a:rPr kumimoji="0" lang="en-US" sz="900" b="0" i="0" u="none" strike="noStrike" kern="1200" cap="none" spc="0" normalizeH="0" baseline="0" noProof="0">
                <a:ln>
                  <a:noFill/>
                </a:ln>
                <a:solidFill>
                  <a:srgbClr val="FFFFFF"/>
                </a:solidFill>
                <a:effectLst/>
                <a:uLnTx/>
                <a:uFillTx/>
                <a:latin typeface="Calibri" panose="020F0502020204030204"/>
                <a:ea typeface="+mn-ea"/>
                <a:cs typeface="Arial"/>
                <a:sym typeface="Arial"/>
              </a:rPr>
              <a:pPr marL="0" marR="0" lvl="0" indent="0" algn="r" defTabSz="914400" rtl="0" eaLnBrk="1" fontAlgn="auto" latinLnBrk="0" hangingPunct="1">
                <a:lnSpc>
                  <a:spcPct val="90000"/>
                </a:lnSpc>
                <a:spcBef>
                  <a:spcPts val="0"/>
                </a:spcBef>
                <a:spcAft>
                  <a:spcPts val="600"/>
                </a:spcAft>
                <a:buClrTx/>
                <a:buSzTx/>
                <a:buFont typeface="Arial"/>
                <a:buNone/>
                <a:tabLst/>
                <a:defRPr/>
              </a:pPr>
              <a:t>9</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2" name="Google Shape;51;g310e64b9f8d_0_21">
            <a:extLst>
              <a:ext uri="{FF2B5EF4-FFF2-40B4-BE49-F238E27FC236}">
                <a16:creationId xmlns:a16="http://schemas.microsoft.com/office/drawing/2014/main" id="{5D7423C1-9FA6-80F0-3ED8-DD8E45B310BF}"/>
              </a:ext>
            </a:extLst>
          </p:cNvPr>
          <p:cNvSpPr txBox="1"/>
          <p:nvPr/>
        </p:nvSpPr>
        <p:spPr>
          <a:xfrm>
            <a:off x="303023" y="1105560"/>
            <a:ext cx="3188642" cy="4169995"/>
          </a:xfrm>
          <a:prstGeom prst="rect">
            <a:avLst/>
          </a:prstGeom>
        </p:spPr>
        <p:txBody>
          <a:bodyPr spcFirstLastPara="1" vert="horz" lIns="91440" tIns="45720" rIns="91440" bIns="45720" rtlCol="0" anchorCtr="0">
            <a:normAutofit/>
          </a:bodyPr>
          <a:lstStyle/>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Introduction</a:t>
            </a:r>
            <a:r>
              <a:rPr kumimoji="0" lang="en-US" sz="1600" b="1" i="0" u="none" strike="noStrike" kern="1200" cap="none" spc="0" normalizeH="0" baseline="0" noProof="0" dirty="0">
                <a:ln>
                  <a:noFill/>
                </a:ln>
                <a:solidFill>
                  <a:srgbClr val="000000"/>
                </a:solidFill>
                <a:effectLst/>
                <a:uLnTx/>
                <a:uFillTx/>
                <a:latin typeface="Arial"/>
                <a:ea typeface="+mn-ea"/>
                <a:cs typeface="Arial"/>
                <a:sym typeface="Arial"/>
              </a:rPr>
              <a:t> </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B5B4BA"/>
              </a:buClr>
              <a:buSzPts val="2000"/>
              <a:buFont typeface="Arial"/>
              <a:buNone/>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tx1"/>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Arial"/>
                <a:ea typeface="+mn-ea"/>
                <a:cs typeface="Arial"/>
                <a:sym typeface="Arial"/>
              </a:rPr>
              <a:t>Methodology</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Current work</a:t>
            </a: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chemeClr val="bg1">
                  <a:lumMod val="85000"/>
                </a:schemeClr>
              </a:buClr>
              <a:buSzPts val="2000"/>
              <a:buFont typeface="Arial" panose="020B0604020202020204" pitchFamily="34" charset="0"/>
              <a:buChar char="•"/>
              <a:tabLst/>
              <a:defRPr/>
            </a:pPr>
            <a:r>
              <a:rPr kumimoji="0" lang="en-US" sz="1600" b="1" i="0" u="none" strike="noStrike" kern="1200" cap="none" spc="0" normalizeH="0" baseline="0" noProof="0" dirty="0">
                <a:ln>
                  <a:noFill/>
                </a:ln>
                <a:solidFill>
                  <a:schemeClr val="bg1">
                    <a:lumMod val="85000"/>
                  </a:schemeClr>
                </a:solidFill>
                <a:effectLst/>
                <a:uLnTx/>
                <a:uFillTx/>
                <a:latin typeface="Arial"/>
                <a:ea typeface="+mn-ea"/>
                <a:cs typeface="Arial"/>
                <a:sym typeface="Arial"/>
              </a:rPr>
              <a:t>Future work</a:t>
            </a: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90000"/>
              </a:lnSpc>
              <a:spcBef>
                <a:spcPts val="0"/>
              </a:spcBef>
              <a:spcAft>
                <a:spcPts val="0"/>
              </a:spcAft>
              <a:buClr>
                <a:srgbClr val="B5B4BA"/>
              </a:buClr>
              <a:buSzPts val="2000"/>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686031127"/>
      </p:ext>
    </p:extLst>
  </p:cSld>
  <p:clrMapOvr>
    <a:masterClrMapping/>
  </p:clrMapOvr>
</p:sld>
</file>

<file path=ppt/theme/theme1.xml><?xml version="1.0" encoding="utf-8"?>
<a:theme xmlns:a="http://schemas.openxmlformats.org/drawingml/2006/main" name="Office">
  <a:themeElements>
    <a:clrScheme name="Custom 1">
      <a:dk1>
        <a:srgbClr val="000000"/>
      </a:dk1>
      <a:lt1>
        <a:srgbClr val="FFFFFF"/>
      </a:lt1>
      <a:dk2>
        <a:srgbClr val="403F45"/>
      </a:dk2>
      <a:lt2>
        <a:srgbClr val="DAD9DE"/>
      </a:lt2>
      <a:accent1>
        <a:srgbClr val="737278"/>
      </a:accent1>
      <a:accent2>
        <a:srgbClr val="D5001C"/>
      </a:accent2>
      <a:accent3>
        <a:srgbClr val="B5B4BA"/>
      </a:accent3>
      <a:accent4>
        <a:srgbClr val="DAD9DE"/>
      </a:accent4>
      <a:accent5>
        <a:srgbClr val="FFFFFF"/>
      </a:accent5>
      <a:accent6>
        <a:srgbClr val="212121"/>
      </a:accent6>
      <a:hlink>
        <a:srgbClr val="B5B4BA"/>
      </a:hlink>
      <a:folHlink>
        <a:srgbClr val="DAD9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755</TotalTime>
  <Words>1369</Words>
  <Application>Microsoft Macintosh PowerPoint</Application>
  <PresentationFormat>Custom</PresentationFormat>
  <Paragraphs>205</Paragraphs>
  <Slides>20</Slides>
  <Notes>20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Menlo</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Emilia Karlsson</dc:creator>
  <cp:lastModifiedBy>家豪 張</cp:lastModifiedBy>
  <cp:revision>13</cp:revision>
  <dcterms:created xsi:type="dcterms:W3CDTF">2022-11-14T12:23:56Z</dcterms:created>
  <dcterms:modified xsi:type="dcterms:W3CDTF">2024-12-12T08:48:29Z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0x0101000468430BAD391249AB69A9767D14B0DA</vt:lpwstr>
  </property>
  <property fmtid="{D5CDD505-2E9C-101B-9397-08002B2CF9AE}" pid="3" name="MediaServiceImageTags">
    <vt:lpwstr/>
  </property>
</Properties>
</file>